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468" r:id="rId2"/>
    <p:sldId id="503" r:id="rId3"/>
    <p:sldId id="499" r:id="rId4"/>
    <p:sldId id="504" r:id="rId5"/>
    <p:sldId id="502" r:id="rId6"/>
    <p:sldId id="508" r:id="rId7"/>
    <p:sldId id="509" r:id="rId8"/>
    <p:sldId id="511" r:id="rId9"/>
    <p:sldId id="513" r:id="rId10"/>
    <p:sldId id="505" r:id="rId11"/>
    <p:sldId id="514" r:id="rId12"/>
    <p:sldId id="515" r:id="rId13"/>
    <p:sldId id="516" r:id="rId14"/>
    <p:sldId id="517"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47" d="100"/>
          <a:sy n="47" d="100"/>
        </p:scale>
        <p:origin x="72" y="4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4/05/2023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4/05/2023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4/05/2023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4/05/2023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222048" y="2761818"/>
            <a:ext cx="5897547" cy="1107996"/>
          </a:xfrm>
          <a:prstGeom prst="rect">
            <a:avLst/>
          </a:prstGeom>
          <a:noFill/>
        </p:spPr>
        <p:txBody>
          <a:bodyPr wrap="square" rtlCol="0">
            <a:spAutoFit/>
          </a:bodyPr>
          <a:lstStyle/>
          <a:p>
            <a:pPr lvl="0" algn="ctr">
              <a:buClr>
                <a:schemeClr val="dk1"/>
              </a:buClr>
              <a:buSzPts val="4400"/>
            </a:pPr>
            <a:r>
              <a:rPr lang="es-ES" sz="6600" dirty="0">
                <a:solidFill>
                  <a:schemeClr val="dk1"/>
                </a:solidFill>
                <a:latin typeface="Agency FB" panose="020B0503020202020204" pitchFamily="34" charset="0"/>
                <a:ea typeface="Proxima Nova"/>
                <a:cs typeface="Proxima Nova"/>
                <a:sym typeface="Proxima Nova"/>
              </a:rPr>
              <a:t>SOLID BASE </a:t>
            </a:r>
            <a:r>
              <a:rPr lang="es-ES" sz="6600" dirty="0" smtClean="0">
                <a:solidFill>
                  <a:schemeClr val="dk1"/>
                </a:solidFill>
                <a:latin typeface="Agency FB" panose="020B0503020202020204" pitchFamily="34" charset="0"/>
                <a:ea typeface="Proxima Nova"/>
                <a:cs typeface="Proxima Nova"/>
                <a:sym typeface="Proxima Nova"/>
              </a:rPr>
              <a:t>AZBAN</a:t>
            </a:r>
            <a:endParaRPr lang="es-ES" sz="2400" dirty="0">
              <a:latin typeface="Agency FB" panose="020B0503020202020204" pitchFamily="34" charset="0"/>
              <a:ea typeface="Proxima Nova"/>
              <a:cs typeface="Proxima Nova"/>
              <a:sym typeface="Proxima Nova"/>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7207429" y="2761818"/>
            <a:ext cx="2001545" cy="1334363"/>
          </a:xfrm>
          <a:prstGeom prst="rect">
            <a:avLst/>
          </a:prstGeom>
          <a:noFill/>
          <a:ln>
            <a:solidFill>
              <a:schemeClr val="tx1"/>
            </a:solidFill>
          </a:ln>
        </p:spPr>
        <p:txBody>
          <a:bodyPr wrap="square" rtlCol="0" anchor="ctr" anchorCtr="0">
            <a:noAutofit/>
          </a:bodyPr>
          <a:lstStyle/>
          <a:p>
            <a:pPr algn="ctr"/>
            <a:endParaRPr lang="es-CO" sz="1600" dirty="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9208974" y="2761818"/>
            <a:ext cx="2001545" cy="1334363"/>
          </a:xfrm>
          <a:prstGeom prst="rect">
            <a:avLst/>
          </a:prstGeom>
          <a:noFill/>
          <a:ln>
            <a:solidFill>
              <a:schemeClr val="tx1"/>
            </a:solidFill>
          </a:ln>
        </p:spPr>
        <p:txBody>
          <a:bodyPr wrap="square" rtlCol="0" anchor="ctr" anchorCtr="0">
            <a:noAutofit/>
          </a:bodyPr>
          <a:lstStyle/>
          <a:p>
            <a:pPr algn="ctr"/>
            <a:endParaRPr lang="es-ES" sz="1600" dirty="0">
              <a:latin typeface="Work Sans Light" pitchFamily="2" charset="77"/>
            </a:endParaRPr>
          </a:p>
        </p:txBody>
      </p:sp>
      <p:pic>
        <p:nvPicPr>
          <p:cNvPr id="6" name="Google Shape;57;p1"/>
          <p:cNvPicPr preferRelativeResize="0"/>
          <p:nvPr/>
        </p:nvPicPr>
        <p:blipFill>
          <a:blip r:embed="rId3">
            <a:alphaModFix/>
          </a:blip>
          <a:stretch>
            <a:fillRect/>
          </a:stretch>
        </p:blipFill>
        <p:spPr>
          <a:xfrm>
            <a:off x="7370371" y="2754615"/>
            <a:ext cx="1825877" cy="1341565"/>
          </a:xfrm>
          <a:prstGeom prst="rect">
            <a:avLst/>
          </a:prstGeom>
          <a:noFill/>
          <a:ln>
            <a:noFill/>
          </a:ln>
        </p:spPr>
      </p:pic>
      <p:pic>
        <p:nvPicPr>
          <p:cNvPr id="8" name="Google Shape;57;p1"/>
          <p:cNvPicPr preferRelativeResize="0"/>
          <p:nvPr/>
        </p:nvPicPr>
        <p:blipFill>
          <a:blip r:embed="rId3">
            <a:alphaModFix/>
          </a:blip>
          <a:stretch>
            <a:fillRect/>
          </a:stretch>
        </p:blipFill>
        <p:spPr>
          <a:xfrm>
            <a:off x="9295346" y="2754616"/>
            <a:ext cx="1828800" cy="1341565"/>
          </a:xfrm>
          <a:prstGeom prst="rect">
            <a:avLst/>
          </a:prstGeom>
          <a:noFill/>
          <a:ln>
            <a:noFill/>
          </a:ln>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739250" y="155357"/>
            <a:ext cx="5314644" cy="1291129"/>
          </a:xfrm>
        </p:spPr>
        <p:txBody>
          <a:bodyPr>
            <a:normAutofit fontScale="90000"/>
          </a:bodyPr>
          <a:lstStyle/>
          <a:p>
            <a:pPr lvl="0"/>
            <a:r>
              <a:rPr lang="es-ES" sz="3200" b="1" dirty="0" smtClean="0">
                <a:solidFill>
                  <a:srgbClr val="3F3F3F"/>
                </a:solidFill>
                <a:latin typeface="Proxima Nova"/>
                <a:ea typeface="Proxima Nova"/>
                <a:cs typeface="Proxima Nova"/>
                <a:sym typeface="Proxima Nova"/>
              </a:rPr>
              <a:t/>
            </a:r>
            <a:br>
              <a:rPr lang="es-ES" sz="3200" b="1" dirty="0" smtClean="0">
                <a:solidFill>
                  <a:srgbClr val="3F3F3F"/>
                </a:solidFill>
                <a:latin typeface="Proxima Nova"/>
                <a:ea typeface="Proxima Nova"/>
                <a:cs typeface="Proxima Nova"/>
                <a:sym typeface="Proxima Nova"/>
              </a:rPr>
            </a:br>
            <a:r>
              <a:rPr lang="es-ES" sz="3200" b="1" dirty="0" smtClean="0">
                <a:solidFill>
                  <a:srgbClr val="3F3F3F"/>
                </a:solidFill>
                <a:latin typeface="Proxima Nova"/>
                <a:ea typeface="Proxima Nova"/>
                <a:cs typeface="Proxima Nova"/>
                <a:sym typeface="Proxima Nova"/>
              </a:rPr>
              <a:t>Técnica </a:t>
            </a:r>
            <a:r>
              <a:rPr lang="es-ES" sz="3200" b="1" dirty="0">
                <a:solidFill>
                  <a:srgbClr val="3F3F3F"/>
                </a:solidFill>
                <a:latin typeface="Proxima Nova"/>
                <a:ea typeface="Proxima Nova"/>
                <a:cs typeface="Proxima Nova"/>
                <a:sym typeface="Proxima Nova"/>
              </a:rPr>
              <a:t>de levantamiento </a:t>
            </a:r>
            <a:r>
              <a:rPr lang="es-ES" sz="3200" b="1" dirty="0" smtClean="0">
                <a:solidFill>
                  <a:srgbClr val="3F3F3F"/>
                </a:solidFill>
                <a:latin typeface="Proxima Nova"/>
                <a:ea typeface="Proxima Nova"/>
                <a:cs typeface="Proxima Nova"/>
                <a:sym typeface="Proxima Nova"/>
              </a:rPr>
              <a:t/>
            </a:r>
            <a:br>
              <a:rPr lang="es-ES" sz="3200" b="1" dirty="0" smtClean="0">
                <a:solidFill>
                  <a:srgbClr val="3F3F3F"/>
                </a:solidFill>
                <a:latin typeface="Proxima Nova"/>
                <a:ea typeface="Proxima Nova"/>
                <a:cs typeface="Proxima Nova"/>
                <a:sym typeface="Proxima Nova"/>
              </a:rPr>
            </a:br>
            <a:r>
              <a:rPr lang="es-ES" sz="3200" b="1" dirty="0" smtClean="0">
                <a:solidFill>
                  <a:srgbClr val="3F3F3F"/>
                </a:solidFill>
                <a:latin typeface="Proxima Nova"/>
                <a:ea typeface="Proxima Nova"/>
                <a:cs typeface="Proxima Nova"/>
                <a:sym typeface="Proxima Nova"/>
              </a:rPr>
              <a:t>de </a:t>
            </a:r>
            <a:r>
              <a:rPr lang="es-ES" sz="3200" b="1" dirty="0">
                <a:solidFill>
                  <a:srgbClr val="3F3F3F"/>
                </a:solidFill>
                <a:latin typeface="Proxima Nova"/>
                <a:ea typeface="Proxima Nova"/>
                <a:cs typeface="Proxima Nova"/>
                <a:sym typeface="Proxima Nova"/>
              </a:rPr>
              <a:t>información</a:t>
            </a:r>
            <a:r>
              <a:rPr lang="es-ES" sz="3200" dirty="0">
                <a:latin typeface="Proxima Nova"/>
                <a:ea typeface="Proxima Nova"/>
                <a:cs typeface="Proxima Nova"/>
                <a:sym typeface="Proxima Nova"/>
              </a:rPr>
              <a:t/>
            </a:r>
            <a:br>
              <a:rPr lang="es-ES" sz="3200" dirty="0">
                <a:latin typeface="Proxima Nova"/>
                <a:ea typeface="Proxima Nova"/>
                <a:cs typeface="Proxima Nova"/>
                <a:sym typeface="Proxima Nova"/>
              </a:rPr>
            </a:br>
            <a:endParaRPr lang="es-CO" sz="3200" dirty="0">
              <a:solidFill>
                <a:schemeClr val="bg1"/>
              </a:solidFill>
              <a:latin typeface="Work Sans Medium" pitchFamily="2" charset="77"/>
            </a:endParaRPr>
          </a:p>
        </p:txBody>
      </p:sp>
      <p:sp>
        <p:nvSpPr>
          <p:cNvPr id="26" name="CuadroTexto 25">
            <a:extLst>
              <a:ext uri="{FF2B5EF4-FFF2-40B4-BE49-F238E27FC236}">
                <a16:creationId xmlns:a16="http://schemas.microsoft.com/office/drawing/2014/main" id="{B987FD05-8B8A-E978-366F-97DF799DBA37}"/>
              </a:ext>
            </a:extLst>
          </p:cNvPr>
          <p:cNvSpPr txBox="1">
            <a:spLocks/>
          </p:cNvSpPr>
          <p:nvPr/>
        </p:nvSpPr>
        <p:spPr>
          <a:xfrm>
            <a:off x="7213600" y="366684"/>
            <a:ext cx="1504108" cy="932782"/>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27" name="CuadroTexto 26">
            <a:extLst>
              <a:ext uri="{FF2B5EF4-FFF2-40B4-BE49-F238E27FC236}">
                <a16:creationId xmlns:a16="http://schemas.microsoft.com/office/drawing/2014/main" id="{EEC5FDC4-9A2A-F31D-6455-7D47B1B835F3}"/>
              </a:ext>
            </a:extLst>
          </p:cNvPr>
          <p:cNvSpPr txBox="1">
            <a:spLocks/>
          </p:cNvSpPr>
          <p:nvPr/>
        </p:nvSpPr>
        <p:spPr>
          <a:xfrm>
            <a:off x="8717708" y="366684"/>
            <a:ext cx="1604852" cy="932782"/>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pic>
        <p:nvPicPr>
          <p:cNvPr id="28" name="Google Shape;57;p1"/>
          <p:cNvPicPr preferRelativeResize="0"/>
          <p:nvPr/>
        </p:nvPicPr>
        <p:blipFill>
          <a:blip r:embed="rId3">
            <a:alphaModFix/>
          </a:blip>
          <a:stretch>
            <a:fillRect/>
          </a:stretch>
        </p:blipFill>
        <p:spPr>
          <a:xfrm>
            <a:off x="7314459" y="366684"/>
            <a:ext cx="1461793" cy="932782"/>
          </a:xfrm>
          <a:prstGeom prst="rect">
            <a:avLst/>
          </a:prstGeom>
          <a:noFill/>
          <a:ln>
            <a:noFill/>
          </a:ln>
        </p:spPr>
      </p:pic>
      <p:pic>
        <p:nvPicPr>
          <p:cNvPr id="29" name="Google Shape;57;p1"/>
          <p:cNvPicPr preferRelativeResize="0"/>
          <p:nvPr/>
        </p:nvPicPr>
        <p:blipFill>
          <a:blip r:embed="rId3">
            <a:alphaModFix/>
          </a:blip>
          <a:stretch>
            <a:fillRect/>
          </a:stretch>
        </p:blipFill>
        <p:spPr>
          <a:xfrm>
            <a:off x="8789237" y="366684"/>
            <a:ext cx="1461793" cy="932782"/>
          </a:xfrm>
          <a:prstGeom prst="rect">
            <a:avLst/>
          </a:prstGeom>
          <a:noFill/>
          <a:ln>
            <a:noFill/>
          </a:ln>
        </p:spPr>
      </p:pic>
      <p:sp>
        <p:nvSpPr>
          <p:cNvPr id="6" name="Rectángulo 5"/>
          <p:cNvSpPr/>
          <p:nvPr/>
        </p:nvSpPr>
        <p:spPr>
          <a:xfrm>
            <a:off x="1524428" y="2467828"/>
            <a:ext cx="8798132" cy="2215991"/>
          </a:xfrm>
          <a:prstGeom prst="rect">
            <a:avLst/>
          </a:prstGeom>
        </p:spPr>
        <p:txBody>
          <a:bodyPr wrap="square">
            <a:spAutoFit/>
          </a:bodyPr>
          <a:lstStyle/>
          <a:p>
            <a:pPr marL="127000" lvl="0" algn="just">
              <a:lnSpc>
                <a:spcPct val="115000"/>
              </a:lnSpc>
              <a:buClr>
                <a:srgbClr val="616161"/>
              </a:buClr>
              <a:buSzPts val="1600"/>
            </a:pPr>
            <a:r>
              <a:rPr lang="es-ES" sz="2400" dirty="0">
                <a:solidFill>
                  <a:srgbClr val="616161"/>
                </a:solidFill>
                <a:latin typeface="Proxima Nova"/>
                <a:ea typeface="Proxima Nova"/>
                <a:cs typeface="Proxima Nova"/>
                <a:sym typeface="Proxima Nova"/>
              </a:rPr>
              <a:t>Para el levantamiento de la información se realiza una entrevista que consta de 29 preguntas, la cual es registrada de manera escrita, en ella se adjuntan evidencias fotográficas del actual manejo de datos dentro de la empresa Azban Buzos, adicionalmente se anexa información de productos.</a:t>
            </a:r>
            <a:endParaRPr lang="es-ES" sz="2400" dirty="0">
              <a:solidFill>
                <a:srgbClr val="616161"/>
              </a:solidFill>
              <a:latin typeface="Proxima Nova"/>
              <a:ea typeface="Proxima Nova"/>
              <a:cs typeface="Proxima Nova"/>
              <a:sym typeface="Proxima Nova"/>
            </a:endParaRPr>
          </a:p>
        </p:txBody>
      </p:sp>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5000" y="324485"/>
            <a:ext cx="4404360" cy="874395"/>
          </a:xfrm>
        </p:spPr>
        <p:txBody>
          <a:bodyPr>
            <a:normAutofit fontScale="90000"/>
          </a:bodyPr>
          <a:lstStyle/>
          <a:p>
            <a:pPr lvl="0"/>
            <a:r>
              <a:rPr lang="es-ES" b="1" dirty="0" smtClean="0">
                <a:solidFill>
                  <a:srgbClr val="3F3F3F"/>
                </a:solidFill>
                <a:latin typeface="Proxima Nova"/>
                <a:ea typeface="Proxima Nova"/>
                <a:cs typeface="Proxima Nova"/>
                <a:sym typeface="Proxima Nova"/>
              </a:rPr>
              <a:t/>
            </a:r>
            <a:br>
              <a:rPr lang="es-ES" b="1" dirty="0" smtClean="0">
                <a:solidFill>
                  <a:srgbClr val="3F3F3F"/>
                </a:solidFill>
                <a:latin typeface="Proxima Nova"/>
                <a:ea typeface="Proxima Nova"/>
                <a:cs typeface="Proxima Nova"/>
                <a:sym typeface="Proxima Nova"/>
              </a:rPr>
            </a:br>
            <a:r>
              <a:rPr lang="es-ES" b="1" dirty="0" smtClean="0">
                <a:solidFill>
                  <a:srgbClr val="3F3F3F"/>
                </a:solidFill>
                <a:latin typeface="Proxima Nova"/>
                <a:ea typeface="Proxima Nova"/>
                <a:cs typeface="Proxima Nova"/>
                <a:sym typeface="Proxima Nova"/>
              </a:rPr>
              <a:t>Mapa </a:t>
            </a:r>
            <a:r>
              <a:rPr lang="es-ES" b="1" dirty="0">
                <a:solidFill>
                  <a:srgbClr val="3F3F3F"/>
                </a:solidFill>
                <a:latin typeface="Proxima Nova"/>
                <a:ea typeface="Proxima Nova"/>
                <a:cs typeface="Proxima Nova"/>
                <a:sym typeface="Proxima Nova"/>
              </a:rPr>
              <a:t>de proceso</a:t>
            </a:r>
            <a:r>
              <a:rPr lang="es-ES" dirty="0">
                <a:latin typeface="Proxima Nova"/>
                <a:ea typeface="Proxima Nova"/>
                <a:cs typeface="Proxima Nova"/>
                <a:sym typeface="Proxima Nova"/>
              </a:rPr>
              <a:t/>
            </a:r>
            <a:br>
              <a:rPr lang="es-ES" dirty="0">
                <a:latin typeface="Proxima Nova"/>
                <a:ea typeface="Proxima Nova"/>
                <a:cs typeface="Proxima Nova"/>
                <a:sym typeface="Proxima Nova"/>
              </a:rPr>
            </a:br>
            <a:endParaRPr lang="es-CO" dirty="0"/>
          </a:p>
        </p:txBody>
      </p:sp>
      <p:sp>
        <p:nvSpPr>
          <p:cNvPr id="3" name="CuadroTexto 2">
            <a:extLst>
              <a:ext uri="{FF2B5EF4-FFF2-40B4-BE49-F238E27FC236}">
                <a16:creationId xmlns:a16="http://schemas.microsoft.com/office/drawing/2014/main" id="{B987FD05-8B8A-E978-366F-97DF799DBA37}"/>
              </a:ext>
            </a:extLst>
          </p:cNvPr>
          <p:cNvSpPr txBox="1">
            <a:spLocks/>
          </p:cNvSpPr>
          <p:nvPr/>
        </p:nvSpPr>
        <p:spPr>
          <a:xfrm>
            <a:off x="7213600" y="366684"/>
            <a:ext cx="1504108" cy="932782"/>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4" name="CuadroTexto 3">
            <a:extLst>
              <a:ext uri="{FF2B5EF4-FFF2-40B4-BE49-F238E27FC236}">
                <a16:creationId xmlns:a16="http://schemas.microsoft.com/office/drawing/2014/main" id="{EEC5FDC4-9A2A-F31D-6455-7D47B1B835F3}"/>
              </a:ext>
            </a:extLst>
          </p:cNvPr>
          <p:cNvSpPr txBox="1">
            <a:spLocks/>
          </p:cNvSpPr>
          <p:nvPr/>
        </p:nvSpPr>
        <p:spPr>
          <a:xfrm>
            <a:off x="8717708" y="366684"/>
            <a:ext cx="1604852" cy="932782"/>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pic>
        <p:nvPicPr>
          <p:cNvPr id="5" name="Google Shape;57;p1"/>
          <p:cNvPicPr preferRelativeResize="0"/>
          <p:nvPr/>
        </p:nvPicPr>
        <p:blipFill>
          <a:blip r:embed="rId2">
            <a:alphaModFix/>
          </a:blip>
          <a:stretch>
            <a:fillRect/>
          </a:stretch>
        </p:blipFill>
        <p:spPr>
          <a:xfrm>
            <a:off x="7314459" y="366684"/>
            <a:ext cx="1461793" cy="932782"/>
          </a:xfrm>
          <a:prstGeom prst="rect">
            <a:avLst/>
          </a:prstGeom>
          <a:noFill/>
          <a:ln>
            <a:noFill/>
          </a:ln>
        </p:spPr>
      </p:pic>
      <p:pic>
        <p:nvPicPr>
          <p:cNvPr id="6" name="Google Shape;57;p1"/>
          <p:cNvPicPr preferRelativeResize="0"/>
          <p:nvPr/>
        </p:nvPicPr>
        <p:blipFill>
          <a:blip r:embed="rId2">
            <a:alphaModFix/>
          </a:blip>
          <a:stretch>
            <a:fillRect/>
          </a:stretch>
        </p:blipFill>
        <p:spPr>
          <a:xfrm>
            <a:off x="8789237" y="366684"/>
            <a:ext cx="1461793" cy="932782"/>
          </a:xfrm>
          <a:prstGeom prst="rect">
            <a:avLst/>
          </a:prstGeom>
          <a:noFill/>
          <a:ln>
            <a:noFill/>
          </a:ln>
        </p:spPr>
      </p:pic>
      <p:pic>
        <p:nvPicPr>
          <p:cNvPr id="7" name="Google Shape;310;p11"/>
          <p:cNvPicPr preferRelativeResize="0"/>
          <p:nvPr/>
        </p:nvPicPr>
        <p:blipFill>
          <a:blip r:embed="rId3">
            <a:alphaModFix/>
          </a:blip>
          <a:stretch>
            <a:fillRect/>
          </a:stretch>
        </p:blipFill>
        <p:spPr>
          <a:xfrm>
            <a:off x="1341120" y="1561904"/>
            <a:ext cx="9164320" cy="5113216"/>
          </a:xfrm>
          <a:prstGeom prst="rect">
            <a:avLst/>
          </a:prstGeom>
          <a:noFill/>
          <a:ln>
            <a:noFill/>
          </a:ln>
        </p:spPr>
      </p:pic>
    </p:spTree>
    <p:extLst>
      <p:ext uri="{BB962C8B-B14F-4D97-AF65-F5344CB8AC3E}">
        <p14:creationId xmlns:p14="http://schemas.microsoft.com/office/powerpoint/2010/main" val="1356137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6227" y="366684"/>
            <a:ext cx="4323080" cy="845616"/>
          </a:xfrm>
        </p:spPr>
        <p:txBody>
          <a:bodyPr/>
          <a:lstStyle/>
          <a:p>
            <a:pPr lvl="0">
              <a:spcBef>
                <a:spcPts val="0"/>
              </a:spcBef>
            </a:pPr>
            <a:r>
              <a:rPr lang="es-ES" b="1" dirty="0">
                <a:solidFill>
                  <a:srgbClr val="3F3F3F"/>
                </a:solidFill>
                <a:latin typeface="Proxima Nova"/>
                <a:ea typeface="Proxima Nova"/>
                <a:cs typeface="Proxima Nova"/>
                <a:sym typeface="Proxima Nova"/>
              </a:rPr>
              <a:t>Casos de uso</a:t>
            </a:r>
            <a:r>
              <a:rPr lang="es-ES" sz="4800" b="1" dirty="0">
                <a:solidFill>
                  <a:srgbClr val="3F3F3F"/>
                </a:solidFill>
                <a:latin typeface="Proxima Nova"/>
                <a:ea typeface="Proxima Nova"/>
                <a:cs typeface="Proxima Nova"/>
                <a:sym typeface="Proxima Nova"/>
              </a:rPr>
              <a:t> </a:t>
            </a:r>
            <a:endParaRPr lang="es-ES" sz="4800" dirty="0">
              <a:latin typeface="Proxima Nova"/>
              <a:ea typeface="Proxima Nova"/>
              <a:cs typeface="Proxima Nova"/>
              <a:sym typeface="Proxima Nova"/>
            </a:endParaRPr>
          </a:p>
        </p:txBody>
      </p:sp>
      <p:sp>
        <p:nvSpPr>
          <p:cNvPr id="3" name="CuadroTexto 2">
            <a:extLst>
              <a:ext uri="{FF2B5EF4-FFF2-40B4-BE49-F238E27FC236}">
                <a16:creationId xmlns:a16="http://schemas.microsoft.com/office/drawing/2014/main" id="{B987FD05-8B8A-E978-366F-97DF799DBA37}"/>
              </a:ext>
            </a:extLst>
          </p:cNvPr>
          <p:cNvSpPr txBox="1">
            <a:spLocks/>
          </p:cNvSpPr>
          <p:nvPr/>
        </p:nvSpPr>
        <p:spPr>
          <a:xfrm>
            <a:off x="7213600" y="366684"/>
            <a:ext cx="1504108" cy="932782"/>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4" name="CuadroTexto 3">
            <a:extLst>
              <a:ext uri="{FF2B5EF4-FFF2-40B4-BE49-F238E27FC236}">
                <a16:creationId xmlns:a16="http://schemas.microsoft.com/office/drawing/2014/main" id="{EEC5FDC4-9A2A-F31D-6455-7D47B1B835F3}"/>
              </a:ext>
            </a:extLst>
          </p:cNvPr>
          <p:cNvSpPr txBox="1">
            <a:spLocks/>
          </p:cNvSpPr>
          <p:nvPr/>
        </p:nvSpPr>
        <p:spPr>
          <a:xfrm>
            <a:off x="8717708" y="366684"/>
            <a:ext cx="1604852" cy="932782"/>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pic>
        <p:nvPicPr>
          <p:cNvPr id="5" name="Google Shape;57;p1"/>
          <p:cNvPicPr preferRelativeResize="0"/>
          <p:nvPr/>
        </p:nvPicPr>
        <p:blipFill>
          <a:blip r:embed="rId2">
            <a:alphaModFix/>
          </a:blip>
          <a:stretch>
            <a:fillRect/>
          </a:stretch>
        </p:blipFill>
        <p:spPr>
          <a:xfrm>
            <a:off x="7314459" y="366684"/>
            <a:ext cx="1461793" cy="932782"/>
          </a:xfrm>
          <a:prstGeom prst="rect">
            <a:avLst/>
          </a:prstGeom>
          <a:noFill/>
          <a:ln>
            <a:noFill/>
          </a:ln>
        </p:spPr>
      </p:pic>
      <p:pic>
        <p:nvPicPr>
          <p:cNvPr id="6" name="Google Shape;57;p1"/>
          <p:cNvPicPr preferRelativeResize="0"/>
          <p:nvPr/>
        </p:nvPicPr>
        <p:blipFill>
          <a:blip r:embed="rId2">
            <a:alphaModFix/>
          </a:blip>
          <a:stretch>
            <a:fillRect/>
          </a:stretch>
        </p:blipFill>
        <p:spPr>
          <a:xfrm>
            <a:off x="8789237" y="366684"/>
            <a:ext cx="1461793" cy="932782"/>
          </a:xfrm>
          <a:prstGeom prst="rect">
            <a:avLst/>
          </a:prstGeom>
          <a:noFill/>
          <a:ln>
            <a:noFill/>
          </a:ln>
        </p:spPr>
      </p:pic>
      <p:pic>
        <p:nvPicPr>
          <p:cNvPr id="7" name="Google Shape;323;p12"/>
          <p:cNvPicPr preferRelativeResize="0"/>
          <p:nvPr/>
        </p:nvPicPr>
        <p:blipFill rotWithShape="1">
          <a:blip r:embed="rId3">
            <a:alphaModFix/>
          </a:blip>
          <a:srcRect l="5935" t="8281" b="16637"/>
          <a:stretch/>
        </p:blipFill>
        <p:spPr>
          <a:xfrm>
            <a:off x="3454399" y="1598069"/>
            <a:ext cx="4958507" cy="5259931"/>
          </a:xfrm>
          <a:prstGeom prst="rect">
            <a:avLst/>
          </a:prstGeom>
          <a:noFill/>
          <a:ln>
            <a:noFill/>
          </a:ln>
        </p:spPr>
      </p:pic>
    </p:spTree>
    <p:extLst>
      <p:ext uri="{BB962C8B-B14F-4D97-AF65-F5344CB8AC3E}">
        <p14:creationId xmlns:p14="http://schemas.microsoft.com/office/powerpoint/2010/main" val="1286625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4360" y="319978"/>
            <a:ext cx="5582920" cy="979488"/>
          </a:xfrm>
        </p:spPr>
        <p:txBody>
          <a:bodyPr/>
          <a:lstStyle/>
          <a:p>
            <a:pPr lvl="0">
              <a:spcBef>
                <a:spcPts val="0"/>
              </a:spcBef>
            </a:pPr>
            <a:r>
              <a:rPr lang="es-ES" b="1" dirty="0">
                <a:solidFill>
                  <a:srgbClr val="3F3F3F"/>
                </a:solidFill>
                <a:latin typeface="Proxima Nova"/>
                <a:ea typeface="Proxima Nova"/>
                <a:cs typeface="Proxima Nova"/>
                <a:sym typeface="Proxima Nova"/>
              </a:rPr>
              <a:t>Diagrama de clases</a:t>
            </a:r>
            <a:endParaRPr lang="es-ES" dirty="0">
              <a:latin typeface="Proxima Nova"/>
              <a:ea typeface="Proxima Nova"/>
              <a:cs typeface="Proxima Nova"/>
              <a:sym typeface="Proxima Nova"/>
            </a:endParaRPr>
          </a:p>
        </p:txBody>
      </p:sp>
      <p:sp>
        <p:nvSpPr>
          <p:cNvPr id="3" name="CuadroTexto 2">
            <a:extLst>
              <a:ext uri="{FF2B5EF4-FFF2-40B4-BE49-F238E27FC236}">
                <a16:creationId xmlns:a16="http://schemas.microsoft.com/office/drawing/2014/main" id="{B987FD05-8B8A-E978-366F-97DF799DBA37}"/>
              </a:ext>
            </a:extLst>
          </p:cNvPr>
          <p:cNvSpPr txBox="1">
            <a:spLocks/>
          </p:cNvSpPr>
          <p:nvPr/>
        </p:nvSpPr>
        <p:spPr>
          <a:xfrm>
            <a:off x="7213600" y="366684"/>
            <a:ext cx="1504108" cy="932782"/>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4" name="CuadroTexto 3">
            <a:extLst>
              <a:ext uri="{FF2B5EF4-FFF2-40B4-BE49-F238E27FC236}">
                <a16:creationId xmlns:a16="http://schemas.microsoft.com/office/drawing/2014/main" id="{EEC5FDC4-9A2A-F31D-6455-7D47B1B835F3}"/>
              </a:ext>
            </a:extLst>
          </p:cNvPr>
          <p:cNvSpPr txBox="1">
            <a:spLocks/>
          </p:cNvSpPr>
          <p:nvPr/>
        </p:nvSpPr>
        <p:spPr>
          <a:xfrm>
            <a:off x="8717708" y="366684"/>
            <a:ext cx="1604852" cy="932782"/>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pic>
        <p:nvPicPr>
          <p:cNvPr id="5" name="Google Shape;57;p1"/>
          <p:cNvPicPr preferRelativeResize="0"/>
          <p:nvPr/>
        </p:nvPicPr>
        <p:blipFill>
          <a:blip r:embed="rId2">
            <a:alphaModFix/>
          </a:blip>
          <a:stretch>
            <a:fillRect/>
          </a:stretch>
        </p:blipFill>
        <p:spPr>
          <a:xfrm>
            <a:off x="7314459" y="366684"/>
            <a:ext cx="1461793" cy="932782"/>
          </a:xfrm>
          <a:prstGeom prst="rect">
            <a:avLst/>
          </a:prstGeom>
          <a:noFill/>
          <a:ln>
            <a:noFill/>
          </a:ln>
        </p:spPr>
      </p:pic>
      <p:pic>
        <p:nvPicPr>
          <p:cNvPr id="6" name="Google Shape;57;p1"/>
          <p:cNvPicPr preferRelativeResize="0"/>
          <p:nvPr/>
        </p:nvPicPr>
        <p:blipFill>
          <a:blip r:embed="rId2">
            <a:alphaModFix/>
          </a:blip>
          <a:stretch>
            <a:fillRect/>
          </a:stretch>
        </p:blipFill>
        <p:spPr>
          <a:xfrm>
            <a:off x="8789237" y="366684"/>
            <a:ext cx="1461793" cy="932782"/>
          </a:xfrm>
          <a:prstGeom prst="rect">
            <a:avLst/>
          </a:prstGeom>
          <a:noFill/>
          <a:ln>
            <a:noFill/>
          </a:ln>
        </p:spPr>
      </p:pic>
      <p:pic>
        <p:nvPicPr>
          <p:cNvPr id="7" name="Google Shape;334;p13"/>
          <p:cNvPicPr preferRelativeResize="0"/>
          <p:nvPr/>
        </p:nvPicPr>
        <p:blipFill>
          <a:blip r:embed="rId3">
            <a:alphaModFix/>
          </a:blip>
          <a:stretch>
            <a:fillRect/>
          </a:stretch>
        </p:blipFill>
        <p:spPr>
          <a:xfrm>
            <a:off x="2214880" y="1524000"/>
            <a:ext cx="7559040" cy="5191760"/>
          </a:xfrm>
          <a:prstGeom prst="rect">
            <a:avLst/>
          </a:prstGeom>
          <a:noFill/>
          <a:ln>
            <a:noFill/>
          </a:ln>
        </p:spPr>
      </p:pic>
    </p:spTree>
    <p:extLst>
      <p:ext uri="{BB962C8B-B14F-4D97-AF65-F5344CB8AC3E}">
        <p14:creationId xmlns:p14="http://schemas.microsoft.com/office/powerpoint/2010/main" val="1126157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880" y="142702"/>
            <a:ext cx="4485640" cy="1299465"/>
          </a:xfrm>
        </p:spPr>
        <p:txBody>
          <a:bodyPr>
            <a:normAutofit fontScale="90000"/>
          </a:bodyPr>
          <a:lstStyle/>
          <a:p>
            <a:pPr lvl="0"/>
            <a:r>
              <a:rPr lang="es-ES" b="1" dirty="0" smtClean="0">
                <a:solidFill>
                  <a:srgbClr val="3F3F3F"/>
                </a:solidFill>
                <a:latin typeface="Proxima Nova"/>
                <a:ea typeface="Proxima Nova"/>
                <a:cs typeface="Proxima Nova"/>
                <a:sym typeface="Proxima Nova"/>
              </a:rPr>
              <a:t/>
            </a:r>
            <a:br>
              <a:rPr lang="es-ES" b="1" dirty="0" smtClean="0">
                <a:solidFill>
                  <a:srgbClr val="3F3F3F"/>
                </a:solidFill>
                <a:latin typeface="Proxima Nova"/>
                <a:ea typeface="Proxima Nova"/>
                <a:cs typeface="Proxima Nova"/>
                <a:sym typeface="Proxima Nova"/>
              </a:rPr>
            </a:br>
            <a:r>
              <a:rPr lang="es-ES" b="1" dirty="0" smtClean="0">
                <a:solidFill>
                  <a:srgbClr val="3F3F3F"/>
                </a:solidFill>
                <a:latin typeface="Proxima Nova"/>
                <a:ea typeface="Proxima Nova"/>
                <a:cs typeface="Proxima Nova"/>
                <a:sym typeface="Proxima Nova"/>
              </a:rPr>
              <a:t>Modelo </a:t>
            </a:r>
            <a:r>
              <a:rPr lang="es-ES" b="1" dirty="0">
                <a:solidFill>
                  <a:srgbClr val="3F3F3F"/>
                </a:solidFill>
                <a:latin typeface="Proxima Nova"/>
                <a:ea typeface="Proxima Nova"/>
                <a:cs typeface="Proxima Nova"/>
                <a:sym typeface="Proxima Nova"/>
              </a:rPr>
              <a:t>entidad relación </a:t>
            </a:r>
            <a:r>
              <a:rPr lang="es-ES" dirty="0">
                <a:latin typeface="Proxima Nova"/>
                <a:ea typeface="Proxima Nova"/>
                <a:cs typeface="Proxima Nova"/>
                <a:sym typeface="Proxima Nova"/>
              </a:rPr>
              <a:t/>
            </a:r>
            <a:br>
              <a:rPr lang="es-ES" dirty="0">
                <a:latin typeface="Proxima Nova"/>
                <a:ea typeface="Proxima Nova"/>
                <a:cs typeface="Proxima Nova"/>
                <a:sym typeface="Proxima Nova"/>
              </a:rPr>
            </a:br>
            <a:endParaRPr lang="es-CO" dirty="0"/>
          </a:p>
        </p:txBody>
      </p:sp>
      <p:sp>
        <p:nvSpPr>
          <p:cNvPr id="3" name="CuadroTexto 2">
            <a:extLst>
              <a:ext uri="{FF2B5EF4-FFF2-40B4-BE49-F238E27FC236}">
                <a16:creationId xmlns:a16="http://schemas.microsoft.com/office/drawing/2014/main" id="{B987FD05-8B8A-E978-366F-97DF799DBA37}"/>
              </a:ext>
            </a:extLst>
          </p:cNvPr>
          <p:cNvSpPr txBox="1">
            <a:spLocks/>
          </p:cNvSpPr>
          <p:nvPr/>
        </p:nvSpPr>
        <p:spPr>
          <a:xfrm>
            <a:off x="7213600" y="366684"/>
            <a:ext cx="1504108" cy="932782"/>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4" name="CuadroTexto 3">
            <a:extLst>
              <a:ext uri="{FF2B5EF4-FFF2-40B4-BE49-F238E27FC236}">
                <a16:creationId xmlns:a16="http://schemas.microsoft.com/office/drawing/2014/main" id="{EEC5FDC4-9A2A-F31D-6455-7D47B1B835F3}"/>
              </a:ext>
            </a:extLst>
          </p:cNvPr>
          <p:cNvSpPr txBox="1">
            <a:spLocks/>
          </p:cNvSpPr>
          <p:nvPr/>
        </p:nvSpPr>
        <p:spPr>
          <a:xfrm>
            <a:off x="8717708" y="366684"/>
            <a:ext cx="1604852" cy="932782"/>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pic>
        <p:nvPicPr>
          <p:cNvPr id="5" name="Google Shape;57;p1"/>
          <p:cNvPicPr preferRelativeResize="0"/>
          <p:nvPr/>
        </p:nvPicPr>
        <p:blipFill>
          <a:blip r:embed="rId2">
            <a:alphaModFix/>
          </a:blip>
          <a:stretch>
            <a:fillRect/>
          </a:stretch>
        </p:blipFill>
        <p:spPr>
          <a:xfrm>
            <a:off x="7314459" y="366684"/>
            <a:ext cx="1461793" cy="932782"/>
          </a:xfrm>
          <a:prstGeom prst="rect">
            <a:avLst/>
          </a:prstGeom>
          <a:noFill/>
          <a:ln>
            <a:noFill/>
          </a:ln>
        </p:spPr>
      </p:pic>
      <p:pic>
        <p:nvPicPr>
          <p:cNvPr id="6" name="Google Shape;57;p1"/>
          <p:cNvPicPr preferRelativeResize="0"/>
          <p:nvPr/>
        </p:nvPicPr>
        <p:blipFill>
          <a:blip r:embed="rId2">
            <a:alphaModFix/>
          </a:blip>
          <a:stretch>
            <a:fillRect/>
          </a:stretch>
        </p:blipFill>
        <p:spPr>
          <a:xfrm>
            <a:off x="8789237" y="366684"/>
            <a:ext cx="1461793" cy="932782"/>
          </a:xfrm>
          <a:prstGeom prst="rect">
            <a:avLst/>
          </a:prstGeom>
          <a:noFill/>
          <a:ln>
            <a:noFill/>
          </a:ln>
        </p:spPr>
      </p:pic>
      <p:pic>
        <p:nvPicPr>
          <p:cNvPr id="7" name="Google Shape;340;g7c6d7147f16fb11b_27"/>
          <p:cNvPicPr preferRelativeResize="0"/>
          <p:nvPr/>
        </p:nvPicPr>
        <p:blipFill>
          <a:blip r:embed="rId3">
            <a:alphaModFix/>
          </a:blip>
          <a:stretch>
            <a:fillRect/>
          </a:stretch>
        </p:blipFill>
        <p:spPr>
          <a:xfrm>
            <a:off x="2194560" y="1686559"/>
            <a:ext cx="7741920" cy="4735277"/>
          </a:xfrm>
          <a:prstGeom prst="rect">
            <a:avLst/>
          </a:prstGeom>
          <a:noFill/>
          <a:ln>
            <a:noFill/>
          </a:ln>
        </p:spPr>
      </p:pic>
    </p:spTree>
    <p:extLst>
      <p:ext uri="{BB962C8B-B14F-4D97-AF65-F5344CB8AC3E}">
        <p14:creationId xmlns:p14="http://schemas.microsoft.com/office/powerpoint/2010/main" val="3900804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825459" y="662762"/>
            <a:ext cx="4541082" cy="2308324"/>
          </a:xfrm>
          <a:prstGeom prst="rect">
            <a:avLst/>
          </a:prstGeom>
          <a:noFill/>
        </p:spPr>
        <p:txBody>
          <a:bodyPr wrap="square" rtlCol="0">
            <a:spAutoFit/>
          </a:bodyPr>
          <a:lstStyle/>
          <a:p>
            <a:pPr lvl="0" algn="ctr">
              <a:buClr>
                <a:schemeClr val="dk1"/>
              </a:buClr>
              <a:buSzPts val="4400"/>
            </a:pPr>
            <a:r>
              <a:rPr lang="es-ES" sz="7200" dirty="0">
                <a:solidFill>
                  <a:schemeClr val="dk1"/>
                </a:solidFill>
                <a:latin typeface="Agency FB" panose="020B0503020202020204" pitchFamily="34" charset="0"/>
                <a:ea typeface="Proxima Nova"/>
                <a:cs typeface="Proxima Nova"/>
                <a:sym typeface="Proxima Nova"/>
              </a:rPr>
              <a:t>SOLID BASE </a:t>
            </a:r>
          </a:p>
          <a:p>
            <a:pPr lvl="0" algn="ctr">
              <a:buClr>
                <a:schemeClr val="dk1"/>
              </a:buClr>
              <a:buSzPts val="4400"/>
            </a:pPr>
            <a:r>
              <a:rPr lang="es-ES" sz="7200" dirty="0">
                <a:solidFill>
                  <a:schemeClr val="dk1"/>
                </a:solidFill>
                <a:latin typeface="Agency FB" panose="020B0503020202020204" pitchFamily="34" charset="0"/>
                <a:ea typeface="Proxima Nova"/>
                <a:cs typeface="Proxima Nova"/>
                <a:sym typeface="Proxima Nova"/>
              </a:rPr>
              <a:t>AZBAN</a:t>
            </a:r>
            <a:endParaRPr lang="es-ES" sz="2800" dirty="0">
              <a:latin typeface="Agency FB" panose="020B0503020202020204" pitchFamily="34" charset="0"/>
              <a:ea typeface="Proxima Nova"/>
              <a:cs typeface="Proxima Nova"/>
              <a:sym typeface="Proxima Nova"/>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3116689" y="3020560"/>
            <a:ext cx="5958621" cy="2523768"/>
          </a:xfrm>
          <a:prstGeom prst="rect">
            <a:avLst/>
          </a:prstGeom>
          <a:noFill/>
        </p:spPr>
        <p:txBody>
          <a:bodyPr wrap="square" rtlCol="0">
            <a:spAutoFit/>
          </a:bodyPr>
          <a:lstStyle/>
          <a:p>
            <a:pPr lvl="0" algn="ctr">
              <a:buClr>
                <a:schemeClr val="dk1"/>
              </a:buClr>
              <a:buSzPct val="100000"/>
            </a:pPr>
            <a:endParaRPr lang="es-ES" sz="2000" b="1" dirty="0" smtClean="0">
              <a:solidFill>
                <a:schemeClr val="dk1"/>
              </a:solidFill>
              <a:latin typeface="Proxima Nova"/>
              <a:ea typeface="Proxima Nova"/>
              <a:cs typeface="Proxima Nova"/>
              <a:sym typeface="Proxima Nova"/>
            </a:endParaRPr>
          </a:p>
          <a:p>
            <a:pPr lvl="0" algn="ctr">
              <a:buClr>
                <a:schemeClr val="dk1"/>
              </a:buClr>
              <a:buSzPct val="100000"/>
            </a:pPr>
            <a:r>
              <a:rPr lang="es-ES" sz="2000" b="1" dirty="0" smtClean="0">
                <a:solidFill>
                  <a:schemeClr val="dk1"/>
                </a:solidFill>
                <a:latin typeface="Proxima Nova"/>
                <a:ea typeface="Proxima Nova"/>
                <a:cs typeface="Proxima Nova"/>
                <a:sym typeface="Proxima Nova"/>
              </a:rPr>
              <a:t>Integrantes:</a:t>
            </a:r>
          </a:p>
          <a:p>
            <a:pPr lvl="0" algn="ctr">
              <a:buClr>
                <a:schemeClr val="dk1"/>
              </a:buClr>
              <a:buSzPct val="100000"/>
            </a:pPr>
            <a:endParaRPr lang="es-ES" b="1" dirty="0">
              <a:solidFill>
                <a:schemeClr val="dk1"/>
              </a:solidFill>
              <a:latin typeface="Proxima Nova"/>
              <a:ea typeface="Proxima Nova"/>
              <a:cs typeface="Proxima Nova"/>
              <a:sym typeface="Proxima Nova"/>
            </a:endParaRPr>
          </a:p>
          <a:p>
            <a:pPr lvl="0" algn="ctr">
              <a:buClr>
                <a:schemeClr val="dk1"/>
              </a:buClr>
              <a:buSzPct val="100000"/>
            </a:pPr>
            <a:r>
              <a:rPr lang="es-ES" sz="2000" dirty="0">
                <a:solidFill>
                  <a:schemeClr val="dk1"/>
                </a:solidFill>
                <a:latin typeface="Proxima Nova"/>
                <a:ea typeface="Proxima Nova"/>
                <a:cs typeface="Proxima Nova"/>
                <a:sym typeface="Proxima Nova"/>
              </a:rPr>
              <a:t>Jorge García</a:t>
            </a:r>
          </a:p>
          <a:p>
            <a:pPr lvl="0" algn="ctr">
              <a:buClr>
                <a:schemeClr val="dk1"/>
              </a:buClr>
              <a:buSzPct val="100000"/>
            </a:pPr>
            <a:r>
              <a:rPr lang="es-ES" sz="2000" dirty="0">
                <a:solidFill>
                  <a:schemeClr val="dk1"/>
                </a:solidFill>
                <a:latin typeface="Proxima Nova"/>
                <a:ea typeface="Proxima Nova"/>
                <a:cs typeface="Proxima Nova"/>
                <a:sym typeface="Proxima Nova"/>
              </a:rPr>
              <a:t>Milton Villalobos</a:t>
            </a:r>
          </a:p>
          <a:p>
            <a:pPr lvl="0" algn="ctr">
              <a:buClr>
                <a:schemeClr val="dk1"/>
              </a:buClr>
              <a:buSzPct val="100000"/>
            </a:pPr>
            <a:r>
              <a:rPr lang="es-ES" sz="2000" dirty="0">
                <a:solidFill>
                  <a:schemeClr val="dk1"/>
                </a:solidFill>
                <a:latin typeface="Proxima Nova"/>
                <a:ea typeface="Proxima Nova"/>
                <a:cs typeface="Proxima Nova"/>
                <a:sym typeface="Proxima Nova"/>
              </a:rPr>
              <a:t>Leonardo Beltran </a:t>
            </a:r>
          </a:p>
          <a:p>
            <a:pPr lvl="0" algn="ctr">
              <a:buClr>
                <a:schemeClr val="dk1"/>
              </a:buClr>
              <a:buSzPct val="100000"/>
            </a:pPr>
            <a:r>
              <a:rPr lang="es-ES" sz="2000" dirty="0">
                <a:solidFill>
                  <a:schemeClr val="dk1"/>
                </a:solidFill>
                <a:latin typeface="Proxima Nova"/>
                <a:ea typeface="Proxima Nova"/>
                <a:cs typeface="Proxima Nova"/>
                <a:sym typeface="Proxima Nova"/>
              </a:rPr>
              <a:t>Johanna Bustos</a:t>
            </a:r>
          </a:p>
          <a:p>
            <a:pPr lvl="0" algn="ctr">
              <a:buClr>
                <a:schemeClr val="dk1"/>
              </a:buClr>
              <a:buSzPct val="100000"/>
            </a:pPr>
            <a:r>
              <a:rPr lang="es-ES" sz="2000" dirty="0">
                <a:solidFill>
                  <a:schemeClr val="dk1"/>
                </a:solidFill>
                <a:latin typeface="Proxima Nova"/>
                <a:ea typeface="Proxima Nova"/>
                <a:cs typeface="Proxima Nova"/>
                <a:sym typeface="Proxima Nova"/>
              </a:rPr>
              <a:t>Yanidt </a:t>
            </a:r>
            <a:r>
              <a:rPr lang="es-ES" sz="2000" dirty="0" smtClean="0">
                <a:solidFill>
                  <a:schemeClr val="dk1"/>
                </a:solidFill>
                <a:latin typeface="Proxima Nova"/>
                <a:ea typeface="Proxima Nova"/>
                <a:cs typeface="Proxima Nova"/>
                <a:sym typeface="Proxima Nova"/>
              </a:rPr>
              <a:t>Castro</a:t>
            </a:r>
            <a:endParaRPr lang="es-ES" sz="2000" dirty="0">
              <a:solidFill>
                <a:schemeClr val="dk1"/>
              </a:solidFill>
              <a:latin typeface="Proxima Nova"/>
              <a:ea typeface="Proxima Nova"/>
              <a:cs typeface="Proxima Nova"/>
              <a:sym typeface="Proxima Nova"/>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478061"/>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a:t>
            </a:r>
            <a:r>
              <a:rPr lang="es-ES" sz="1600" b="1" dirty="0" smtClean="0">
                <a:solidFill>
                  <a:schemeClr val="bg1"/>
                </a:solidFill>
                <a:effectLst>
                  <a:outerShdw blurRad="38100" dist="38100" dir="2700000" algn="tl">
                    <a:srgbClr val="000000">
                      <a:alpha val="43137"/>
                    </a:srgbClr>
                  </a:outerShdw>
                </a:effectLst>
                <a:latin typeface="Work Sans Light" pitchFamily="2" charset="77"/>
              </a:rPr>
              <a:t>Electricidad </a:t>
            </a:r>
            <a:r>
              <a:rPr lang="es-ES" sz="1600" b="1" dirty="0">
                <a:solidFill>
                  <a:schemeClr val="bg1"/>
                </a:solidFill>
                <a:effectLst>
                  <a:outerShdw blurRad="38100" dist="38100" dir="2700000" algn="tl">
                    <a:srgbClr val="000000">
                      <a:alpha val="43137"/>
                    </a:srgbClr>
                  </a:outerShdw>
                </a:effectLst>
                <a:latin typeface="Work Sans Light" pitchFamily="2" charset="77"/>
              </a:rPr>
              <a:t>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7A3CD-1BAC-6175-4755-9AC66A46B6FF}"/>
              </a:ext>
            </a:extLst>
          </p:cNvPr>
          <p:cNvSpPr txBox="1">
            <a:spLocks/>
          </p:cNvSpPr>
          <p:nvPr/>
        </p:nvSpPr>
        <p:spPr>
          <a:xfrm>
            <a:off x="806840" y="657832"/>
            <a:ext cx="453248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Bef>
                <a:spcPts val="0"/>
              </a:spcBef>
            </a:pPr>
            <a:r>
              <a:rPr lang="es-ES" sz="3600" b="1" dirty="0">
                <a:solidFill>
                  <a:srgbClr val="000000"/>
                </a:solidFill>
                <a:latin typeface="Proxima Nova"/>
                <a:ea typeface="Proxima Nova"/>
                <a:cs typeface="Proxima Nova"/>
                <a:sym typeface="Proxima Nova"/>
              </a:rPr>
              <a:t>Tabla de contenido</a:t>
            </a:r>
            <a:endParaRPr lang="es-ES" sz="3600" b="1" dirty="0">
              <a:solidFill>
                <a:srgbClr val="000000"/>
              </a:solidFill>
              <a:latin typeface="Proxima Nova"/>
              <a:ea typeface="Proxima Nova"/>
              <a:cs typeface="Proxima Nova"/>
              <a:sym typeface="Proxima Nova"/>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1182880" y="1513195"/>
            <a:ext cx="3780400" cy="4552015"/>
          </a:xfrm>
          <a:prstGeom prst="rect">
            <a:avLst/>
          </a:prstGeom>
          <a:noFill/>
        </p:spPr>
        <p:txBody>
          <a:bodyPr wrap="square" rtlCol="0">
            <a:spAutoFit/>
          </a:bodyPr>
          <a:lstStyle/>
          <a:p>
            <a:pPr marL="457200" lvl="0" indent="-323850" algn="just">
              <a:lnSpc>
                <a:spcPct val="115000"/>
              </a:lnSpc>
              <a:buClr>
                <a:srgbClr val="000000"/>
              </a:buClr>
              <a:buSzPts val="1500"/>
              <a:buFont typeface="Proxima Nova"/>
              <a:buAutoNum type="arabicPeriod"/>
            </a:pPr>
            <a:endParaRPr lang="es-ES" dirty="0" smtClean="0">
              <a:solidFill>
                <a:srgbClr val="000000"/>
              </a:solidFill>
              <a:latin typeface="Proxima Nova"/>
              <a:ea typeface="Proxima Nova"/>
              <a:cs typeface="Proxima Nova"/>
              <a:sym typeface="Proxima Nova"/>
            </a:endParaRPr>
          </a:p>
          <a:p>
            <a:pPr marL="457200" lvl="0" indent="-323850" algn="just">
              <a:lnSpc>
                <a:spcPct val="115000"/>
              </a:lnSpc>
              <a:buClr>
                <a:srgbClr val="000000"/>
              </a:buClr>
              <a:buSzPts val="1500"/>
              <a:buFont typeface="Proxima Nova"/>
              <a:buAutoNum type="arabicPeriod"/>
            </a:pPr>
            <a:r>
              <a:rPr lang="es-ES" dirty="0" smtClean="0">
                <a:solidFill>
                  <a:srgbClr val="000000"/>
                </a:solidFill>
                <a:latin typeface="Proxima Nova"/>
                <a:ea typeface="Proxima Nova"/>
                <a:cs typeface="Proxima Nova"/>
                <a:sym typeface="Proxima Nova"/>
              </a:rPr>
              <a:t>Planteamiento </a:t>
            </a:r>
            <a:r>
              <a:rPr lang="es-ES" dirty="0">
                <a:latin typeface="Proxima Nova"/>
                <a:ea typeface="Proxima Nova"/>
                <a:cs typeface="Proxima Nova"/>
                <a:sym typeface="Proxima Nova"/>
              </a:rPr>
              <a:t>d</a:t>
            </a:r>
            <a:r>
              <a:rPr lang="es-ES" dirty="0">
                <a:solidFill>
                  <a:srgbClr val="000000"/>
                </a:solidFill>
                <a:latin typeface="Proxima Nova"/>
                <a:ea typeface="Proxima Nova"/>
                <a:cs typeface="Proxima Nova"/>
                <a:sym typeface="Proxima Nova"/>
              </a:rPr>
              <a:t>el problema</a:t>
            </a:r>
          </a:p>
          <a:p>
            <a:pPr marL="457200" lvl="0" indent="-323850" algn="just">
              <a:lnSpc>
                <a:spcPct val="115000"/>
              </a:lnSpc>
              <a:buClr>
                <a:srgbClr val="000000"/>
              </a:buClr>
              <a:buSzPts val="1500"/>
              <a:buFont typeface="Proxima Nova"/>
              <a:buAutoNum type="arabicPeriod"/>
            </a:pPr>
            <a:r>
              <a:rPr lang="es-ES" dirty="0">
                <a:solidFill>
                  <a:srgbClr val="000000"/>
                </a:solidFill>
                <a:latin typeface="Proxima Nova"/>
                <a:ea typeface="Proxima Nova"/>
                <a:cs typeface="Proxima Nova"/>
                <a:sym typeface="Proxima Nova"/>
              </a:rPr>
              <a:t>Objetivo general</a:t>
            </a:r>
          </a:p>
          <a:p>
            <a:pPr marL="457200" lvl="0" indent="-323850" algn="just">
              <a:lnSpc>
                <a:spcPct val="115000"/>
              </a:lnSpc>
              <a:buClr>
                <a:srgbClr val="000000"/>
              </a:buClr>
              <a:buSzPts val="1500"/>
              <a:buFont typeface="Proxima Nova"/>
              <a:buAutoNum type="arabicPeriod"/>
            </a:pPr>
            <a:r>
              <a:rPr lang="es-ES" dirty="0">
                <a:solidFill>
                  <a:srgbClr val="000000"/>
                </a:solidFill>
                <a:latin typeface="Proxima Nova"/>
                <a:ea typeface="Proxima Nova"/>
                <a:cs typeface="Proxima Nova"/>
                <a:sym typeface="Proxima Nova"/>
              </a:rPr>
              <a:t>Objetivo específico</a:t>
            </a:r>
          </a:p>
          <a:p>
            <a:pPr marL="457200" lvl="0" indent="-323850" algn="just">
              <a:lnSpc>
                <a:spcPct val="115000"/>
              </a:lnSpc>
              <a:buClr>
                <a:srgbClr val="000000"/>
              </a:buClr>
              <a:buSzPts val="1500"/>
              <a:buFont typeface="Proxima Nova"/>
              <a:buAutoNum type="arabicPeriod"/>
            </a:pPr>
            <a:r>
              <a:rPr lang="es-ES" dirty="0">
                <a:solidFill>
                  <a:srgbClr val="000000"/>
                </a:solidFill>
                <a:latin typeface="Proxima Nova"/>
                <a:ea typeface="Proxima Nova"/>
                <a:cs typeface="Proxima Nova"/>
                <a:sym typeface="Proxima Nova"/>
              </a:rPr>
              <a:t>Justificación</a:t>
            </a:r>
          </a:p>
          <a:p>
            <a:pPr marL="457200" lvl="0" indent="-323850" algn="just">
              <a:lnSpc>
                <a:spcPct val="115000"/>
              </a:lnSpc>
              <a:buClr>
                <a:srgbClr val="000000"/>
              </a:buClr>
              <a:buSzPts val="1500"/>
              <a:buFont typeface="Proxima Nova"/>
              <a:buAutoNum type="arabicPeriod"/>
            </a:pPr>
            <a:r>
              <a:rPr lang="es-ES" dirty="0">
                <a:latin typeface="Proxima Nova"/>
                <a:ea typeface="Proxima Nova"/>
                <a:cs typeface="Proxima Nova"/>
                <a:sym typeface="Proxima Nova"/>
              </a:rPr>
              <a:t>A</a:t>
            </a:r>
            <a:r>
              <a:rPr lang="es-ES" dirty="0">
                <a:solidFill>
                  <a:srgbClr val="000000"/>
                </a:solidFill>
                <a:latin typeface="Proxima Nova"/>
                <a:ea typeface="Proxima Nova"/>
                <a:cs typeface="Proxima Nova"/>
                <a:sym typeface="Proxima Nova"/>
              </a:rPr>
              <a:t>lcance</a:t>
            </a:r>
            <a:endParaRPr lang="es-ES" dirty="0">
              <a:latin typeface="Proxima Nova"/>
              <a:ea typeface="Proxima Nova"/>
              <a:cs typeface="Proxima Nova"/>
              <a:sym typeface="Proxima Nova"/>
            </a:endParaRPr>
          </a:p>
          <a:p>
            <a:pPr marL="457200" lvl="0" indent="-323850" algn="just">
              <a:lnSpc>
                <a:spcPct val="115000"/>
              </a:lnSpc>
              <a:buClr>
                <a:srgbClr val="000000"/>
              </a:buClr>
              <a:buSzPts val="1500"/>
              <a:buFont typeface="Proxima Nova"/>
              <a:buAutoNum type="arabicPeriod"/>
            </a:pPr>
            <a:r>
              <a:rPr lang="es-ES" dirty="0">
                <a:latin typeface="Proxima Nova"/>
                <a:ea typeface="Proxima Nova"/>
                <a:cs typeface="Proxima Nova"/>
                <a:sym typeface="Proxima Nova"/>
              </a:rPr>
              <a:t>Técnica </a:t>
            </a:r>
            <a:r>
              <a:rPr lang="es-ES" dirty="0" smtClean="0">
                <a:latin typeface="Proxima Nova"/>
                <a:ea typeface="Proxima Nova"/>
                <a:cs typeface="Proxima Nova"/>
                <a:sym typeface="Proxima Nova"/>
              </a:rPr>
              <a:t>de levantamiento </a:t>
            </a:r>
            <a:r>
              <a:rPr lang="es-ES" dirty="0">
                <a:latin typeface="Proxima Nova"/>
                <a:ea typeface="Proxima Nova"/>
                <a:cs typeface="Proxima Nova"/>
                <a:sym typeface="Proxima Nova"/>
              </a:rPr>
              <a:t>de información</a:t>
            </a:r>
          </a:p>
          <a:p>
            <a:pPr marL="457200" lvl="0" indent="-323850" algn="just">
              <a:lnSpc>
                <a:spcPct val="115000"/>
              </a:lnSpc>
              <a:buClr>
                <a:srgbClr val="000000"/>
              </a:buClr>
              <a:buSzPts val="1500"/>
              <a:buFont typeface="Proxima Nova"/>
              <a:buAutoNum type="arabicPeriod"/>
            </a:pPr>
            <a:r>
              <a:rPr lang="es-ES" dirty="0">
                <a:latin typeface="Proxima Nova"/>
                <a:ea typeface="Proxima Nova"/>
                <a:cs typeface="Proxima Nova"/>
                <a:sym typeface="Proxima Nova"/>
              </a:rPr>
              <a:t>Mapa de proceso</a:t>
            </a:r>
          </a:p>
          <a:p>
            <a:pPr marL="457200" lvl="0" indent="-323850" algn="just">
              <a:lnSpc>
                <a:spcPct val="115000"/>
              </a:lnSpc>
              <a:buClr>
                <a:srgbClr val="000000"/>
              </a:buClr>
              <a:buSzPts val="1500"/>
              <a:buFont typeface="Proxima Nova"/>
              <a:buAutoNum type="arabicPeriod"/>
            </a:pPr>
            <a:r>
              <a:rPr lang="es-ES" dirty="0">
                <a:latin typeface="Proxima Nova"/>
                <a:ea typeface="Proxima Nova"/>
                <a:cs typeface="Proxima Nova"/>
                <a:sym typeface="Proxima Nova"/>
              </a:rPr>
              <a:t>Caso de uso</a:t>
            </a:r>
          </a:p>
          <a:p>
            <a:pPr marL="457200" lvl="0" indent="-323850" algn="just">
              <a:lnSpc>
                <a:spcPct val="115000"/>
              </a:lnSpc>
              <a:buClr>
                <a:srgbClr val="000000"/>
              </a:buClr>
              <a:buSzPts val="1500"/>
              <a:buFont typeface="Proxima Nova"/>
              <a:buAutoNum type="arabicPeriod"/>
            </a:pPr>
            <a:r>
              <a:rPr lang="es-ES" dirty="0">
                <a:latin typeface="Proxima Nova"/>
                <a:ea typeface="Proxima Nova"/>
                <a:cs typeface="Proxima Nova"/>
                <a:sym typeface="Proxima Nova"/>
              </a:rPr>
              <a:t>Diagrama de clases</a:t>
            </a:r>
          </a:p>
          <a:p>
            <a:pPr marL="457200" lvl="0" indent="-323850" algn="just">
              <a:lnSpc>
                <a:spcPct val="115000"/>
              </a:lnSpc>
              <a:buClr>
                <a:srgbClr val="000000"/>
              </a:buClr>
              <a:buSzPts val="1500"/>
              <a:buFont typeface="Proxima Nova"/>
              <a:buAutoNum type="arabicPeriod"/>
            </a:pPr>
            <a:r>
              <a:rPr lang="es-ES" dirty="0">
                <a:latin typeface="Proxima Nova"/>
                <a:ea typeface="Proxima Nova"/>
                <a:cs typeface="Proxima Nova"/>
                <a:sym typeface="Proxima Nova"/>
              </a:rPr>
              <a:t>Modelo entidad </a:t>
            </a:r>
            <a:r>
              <a:rPr lang="es-ES" dirty="0" smtClean="0">
                <a:latin typeface="Proxima Nova"/>
                <a:ea typeface="Proxima Nova"/>
                <a:cs typeface="Proxima Nova"/>
                <a:sym typeface="Proxima Nova"/>
              </a:rPr>
              <a:t>relación</a:t>
            </a:r>
          </a:p>
          <a:p>
            <a:pPr marL="457200" lvl="0" indent="-323850" algn="just">
              <a:lnSpc>
                <a:spcPct val="115000"/>
              </a:lnSpc>
              <a:buClr>
                <a:srgbClr val="000000"/>
              </a:buClr>
              <a:buSzPts val="1500"/>
              <a:buFont typeface="Proxima Nova"/>
              <a:buAutoNum type="arabicPeriod"/>
            </a:pPr>
            <a:endParaRPr lang="es-ES" dirty="0">
              <a:latin typeface="Proxima Nova"/>
              <a:ea typeface="Proxima Nova"/>
              <a:cs typeface="Proxima Nova"/>
              <a:sym typeface="Proxima Nova"/>
            </a:endParaRPr>
          </a:p>
          <a:p>
            <a:pPr marL="133350" lvl="0" algn="just">
              <a:lnSpc>
                <a:spcPct val="115000"/>
              </a:lnSpc>
              <a:buClr>
                <a:srgbClr val="000000"/>
              </a:buClr>
              <a:buSzPts val="1500"/>
            </a:pPr>
            <a:endParaRPr lang="es-ES" dirty="0">
              <a:latin typeface="Proxima Nova"/>
              <a:ea typeface="Proxima Nova"/>
              <a:cs typeface="Proxima Nova"/>
              <a:sym typeface="Proxima Nova"/>
            </a:endParaRPr>
          </a:p>
        </p:txBody>
      </p:sp>
      <p:pic>
        <p:nvPicPr>
          <p:cNvPr id="8" name="Google Shape;64;g7c6d7147f16fb11b_45"/>
          <p:cNvPicPr preferRelativeResize="0"/>
          <p:nvPr/>
        </p:nvPicPr>
        <p:blipFill rotWithShape="1">
          <a:blip r:embed="rId3">
            <a:alphaModFix/>
          </a:blip>
          <a:srcRect/>
          <a:stretch/>
        </p:blipFill>
        <p:spPr>
          <a:xfrm>
            <a:off x="6111770" y="1513195"/>
            <a:ext cx="4921990" cy="4074805"/>
          </a:xfrm>
          <a:prstGeom prst="rect">
            <a:avLst/>
          </a:prstGeom>
          <a:noFill/>
          <a:ln>
            <a:noFill/>
          </a:ln>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876080" y="731520"/>
            <a:ext cx="4389120" cy="1930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buClr>
                <a:schemeClr val="dk1"/>
              </a:buClr>
              <a:buSzPts val="4400"/>
            </a:pPr>
            <a:r>
              <a:rPr lang="es-ES" sz="6000" b="1" dirty="0" smtClean="0">
                <a:solidFill>
                  <a:schemeClr val="dk1"/>
                </a:solidFill>
                <a:latin typeface="Agency FB" panose="020B0503020202020204" pitchFamily="34" charset="0"/>
                <a:ea typeface="Proxima Nova"/>
                <a:cs typeface="Proxima Nova"/>
                <a:sym typeface="Proxima Nova"/>
              </a:rPr>
              <a:t>SOLID </a:t>
            </a:r>
            <a:r>
              <a:rPr lang="es-ES" sz="6000" b="1" dirty="0">
                <a:solidFill>
                  <a:schemeClr val="dk1"/>
                </a:solidFill>
                <a:latin typeface="Agency FB" panose="020B0503020202020204" pitchFamily="34" charset="0"/>
                <a:ea typeface="Proxima Nova"/>
                <a:cs typeface="Proxima Nova"/>
                <a:sym typeface="Proxima Nova"/>
              </a:rPr>
              <a:t>BASE </a:t>
            </a:r>
            <a:endParaRPr lang="es-ES" sz="6000" b="1" dirty="0" smtClean="0">
              <a:solidFill>
                <a:schemeClr val="dk1"/>
              </a:solidFill>
              <a:latin typeface="Agency FB" panose="020B0503020202020204" pitchFamily="34" charset="0"/>
              <a:ea typeface="Proxima Nova"/>
              <a:cs typeface="Proxima Nova"/>
              <a:sym typeface="Proxima Nova"/>
            </a:endParaRPr>
          </a:p>
          <a:p>
            <a:pPr lvl="0" algn="ctr">
              <a:buClr>
                <a:schemeClr val="dk1"/>
              </a:buClr>
              <a:buSzPts val="4400"/>
            </a:pPr>
            <a:r>
              <a:rPr lang="es-ES" sz="6000" b="1" dirty="0" smtClean="0">
                <a:solidFill>
                  <a:schemeClr val="dk1"/>
                </a:solidFill>
                <a:latin typeface="Agency FB" panose="020B0503020202020204" pitchFamily="34" charset="0"/>
                <a:ea typeface="Proxima Nova"/>
                <a:cs typeface="Proxima Nova"/>
                <a:sym typeface="Proxima Nova"/>
              </a:rPr>
              <a:t>AZBAN</a:t>
            </a:r>
            <a:endParaRPr lang="es-ES" sz="2000" b="1" dirty="0">
              <a:latin typeface="Agency FB" panose="020B0503020202020204" pitchFamily="34" charset="0"/>
              <a:ea typeface="Proxima Nova"/>
              <a:cs typeface="Proxima Nova"/>
              <a:sym typeface="Proxima Nova"/>
            </a:endParaRP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175941" y="3210664"/>
            <a:ext cx="2001545" cy="1334363"/>
          </a:xfrm>
          <a:prstGeom prst="rect">
            <a:avLst/>
          </a:prstGeom>
          <a:noFill/>
          <a:ln>
            <a:solidFill>
              <a:schemeClr val="tx1"/>
            </a:solidFill>
          </a:ln>
        </p:spPr>
        <p:txBody>
          <a:bodyPr wrap="square" rtlCol="0" anchor="ctr" anchorCtr="0">
            <a:noAutofit/>
          </a:bodyPr>
          <a:lstStyle/>
          <a:p>
            <a:pPr algn="ctr"/>
            <a:endParaRPr lang="es-CO" sz="1600" dirty="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177486" y="3217923"/>
            <a:ext cx="2001545" cy="1334363"/>
          </a:xfrm>
          <a:prstGeom prst="rect">
            <a:avLst/>
          </a:prstGeom>
          <a:noFill/>
          <a:ln>
            <a:solidFill>
              <a:schemeClr val="tx1"/>
            </a:solidFill>
          </a:ln>
        </p:spPr>
        <p:txBody>
          <a:bodyPr wrap="square" rtlCol="0" anchor="ctr" anchorCtr="0">
            <a:noAutofit/>
          </a:bodyPr>
          <a:lstStyle/>
          <a:p>
            <a:pPr algn="ctr"/>
            <a:endParaRPr lang="es-ES" sz="1600" dirty="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5635548" y="1253616"/>
            <a:ext cx="5740022" cy="5262979"/>
          </a:xfrm>
          <a:prstGeom prst="rect">
            <a:avLst/>
          </a:prstGeom>
          <a:noFill/>
        </p:spPr>
        <p:txBody>
          <a:bodyPr wrap="square" rtlCol="0">
            <a:spAutoFit/>
          </a:bodyPr>
          <a:lstStyle/>
          <a:p>
            <a:pPr marL="457200" indent="-457200">
              <a:buFont typeface="Arial" panose="020B0604020202020204" pitchFamily="34" charset="0"/>
              <a:buChar char="•"/>
            </a:pPr>
            <a:r>
              <a:rPr lang="es-CO" sz="2800" b="1" dirty="0" smtClean="0">
                <a:latin typeface="Work Sans Light" pitchFamily="2" charset="77"/>
              </a:rPr>
              <a:t>Planteamiento del problema</a:t>
            </a:r>
            <a:endParaRPr lang="es-CO" sz="2800" b="1" dirty="0">
              <a:latin typeface="Work Sans Light" pitchFamily="2" charset="77"/>
            </a:endParaRPr>
          </a:p>
          <a:p>
            <a:pPr marL="457200" indent="-457200">
              <a:buFont typeface="Arial" panose="020B0604020202020204" pitchFamily="34" charset="0"/>
              <a:buChar char="•"/>
            </a:pPr>
            <a:r>
              <a:rPr lang="es-CO" sz="2800" b="1" dirty="0" smtClean="0">
                <a:latin typeface="Work Sans Light" pitchFamily="2" charset="77"/>
              </a:rPr>
              <a:t>Objetivo generales</a:t>
            </a:r>
            <a:endParaRPr lang="es-CO" sz="2800" b="1" dirty="0">
              <a:latin typeface="Work Sans Light" pitchFamily="2" charset="77"/>
            </a:endParaRPr>
          </a:p>
          <a:p>
            <a:pPr marL="457200" indent="-457200">
              <a:buFont typeface="Arial" panose="020B0604020202020204" pitchFamily="34" charset="0"/>
              <a:buChar char="•"/>
            </a:pPr>
            <a:r>
              <a:rPr lang="es-ES" sz="2800" b="1" dirty="0" smtClean="0">
                <a:latin typeface="Work Sans Light" pitchFamily="2" charset="77"/>
              </a:rPr>
              <a:t>Objetivos específicos</a:t>
            </a:r>
            <a:endParaRPr lang="es-CO" sz="2800" b="1" dirty="0">
              <a:latin typeface="Work Sans Light" pitchFamily="2" charset="77"/>
            </a:endParaRPr>
          </a:p>
          <a:p>
            <a:pPr marL="457200" indent="-457200">
              <a:buFont typeface="Arial" panose="020B0604020202020204" pitchFamily="34" charset="0"/>
              <a:buChar char="•"/>
            </a:pPr>
            <a:r>
              <a:rPr lang="es-ES" sz="2800" b="1" dirty="0" smtClean="0">
                <a:latin typeface="Work Sans Light" pitchFamily="2" charset="77"/>
              </a:rPr>
              <a:t>Justificación</a:t>
            </a:r>
            <a:endParaRPr lang="es-CO" sz="2800" b="1" dirty="0">
              <a:latin typeface="Work Sans Light" pitchFamily="2" charset="77"/>
            </a:endParaRPr>
          </a:p>
          <a:p>
            <a:pPr marL="457200" indent="-457200">
              <a:buFont typeface="Arial" panose="020B0604020202020204" pitchFamily="34" charset="0"/>
              <a:buChar char="•"/>
            </a:pPr>
            <a:r>
              <a:rPr lang="es-ES" sz="2800" b="1" dirty="0" smtClean="0">
                <a:latin typeface="Work Sans Light" pitchFamily="2" charset="77"/>
              </a:rPr>
              <a:t>Alcance</a:t>
            </a:r>
            <a:endParaRPr lang="es-CO" sz="2800" b="1" dirty="0">
              <a:latin typeface="Work Sans Light" pitchFamily="2" charset="77"/>
            </a:endParaRPr>
          </a:p>
          <a:p>
            <a:pPr marL="457200" indent="-457200">
              <a:buFont typeface="Arial" panose="020B0604020202020204" pitchFamily="34" charset="0"/>
              <a:buChar char="•"/>
            </a:pPr>
            <a:r>
              <a:rPr lang="es-ES" sz="2800" b="1" dirty="0" smtClean="0">
                <a:latin typeface="Work Sans Light" pitchFamily="2" charset="77"/>
              </a:rPr>
              <a:t>Desarrollo de un software</a:t>
            </a:r>
          </a:p>
          <a:p>
            <a:pPr marL="457200" indent="-457200">
              <a:buFont typeface="Arial" panose="020B0604020202020204" pitchFamily="34" charset="0"/>
              <a:buChar char="•"/>
            </a:pPr>
            <a:r>
              <a:rPr lang="es-ES" sz="2800" b="1" dirty="0" smtClean="0">
                <a:latin typeface="Work Sans Light" pitchFamily="2" charset="77"/>
              </a:rPr>
              <a:t>Técnica de levantamiento de información </a:t>
            </a:r>
          </a:p>
          <a:p>
            <a:pPr marL="457200" indent="-457200">
              <a:buFont typeface="Arial" panose="020B0604020202020204" pitchFamily="34" charset="0"/>
              <a:buChar char="•"/>
            </a:pPr>
            <a:r>
              <a:rPr lang="es-ES" sz="2800" b="1" dirty="0" smtClean="0">
                <a:latin typeface="Work Sans Light" pitchFamily="2" charset="77"/>
              </a:rPr>
              <a:t>Mapa de procesos</a:t>
            </a:r>
          </a:p>
          <a:p>
            <a:pPr marL="457200" indent="-457200">
              <a:buFont typeface="Arial" panose="020B0604020202020204" pitchFamily="34" charset="0"/>
              <a:buChar char="•"/>
            </a:pPr>
            <a:r>
              <a:rPr lang="es-ES" sz="2800" b="1" dirty="0" smtClean="0">
                <a:latin typeface="Work Sans Light" pitchFamily="2" charset="77"/>
              </a:rPr>
              <a:t>Casos de uso</a:t>
            </a:r>
          </a:p>
          <a:p>
            <a:pPr marL="457200" indent="-457200">
              <a:buFont typeface="Arial" panose="020B0604020202020204" pitchFamily="34" charset="0"/>
              <a:buChar char="•"/>
            </a:pPr>
            <a:r>
              <a:rPr lang="es-ES" sz="2800" b="1" dirty="0" smtClean="0">
                <a:latin typeface="Work Sans Light" pitchFamily="2" charset="77"/>
              </a:rPr>
              <a:t>Diagrama de clases</a:t>
            </a:r>
          </a:p>
          <a:p>
            <a:pPr marL="457200" indent="-457200">
              <a:buFont typeface="Arial" panose="020B0604020202020204" pitchFamily="34" charset="0"/>
              <a:buChar char="•"/>
            </a:pPr>
            <a:r>
              <a:rPr lang="es-ES" sz="2800" b="1" dirty="0" smtClean="0">
                <a:latin typeface="Work Sans Light" pitchFamily="2" charset="77"/>
              </a:rPr>
              <a:t>Modelo entida</a:t>
            </a:r>
            <a:r>
              <a:rPr lang="es-ES" sz="2800" b="1" dirty="0" smtClean="0">
                <a:latin typeface="Work Sans Light" pitchFamily="2" charset="77"/>
              </a:rPr>
              <a:t>d relación </a:t>
            </a:r>
            <a:endParaRPr lang="es-CO" sz="2800" b="1" dirty="0">
              <a:latin typeface="Work Sans Light" pitchFamily="2" charset="77"/>
            </a:endParaRPr>
          </a:p>
        </p:txBody>
      </p:sp>
      <p:pic>
        <p:nvPicPr>
          <p:cNvPr id="7" name="Google Shape;57;p1"/>
          <p:cNvPicPr preferRelativeResize="0"/>
          <p:nvPr/>
        </p:nvPicPr>
        <p:blipFill>
          <a:blip r:embed="rId3">
            <a:alphaModFix/>
          </a:blip>
          <a:stretch>
            <a:fillRect/>
          </a:stretch>
        </p:blipFill>
        <p:spPr>
          <a:xfrm>
            <a:off x="1307692" y="3246212"/>
            <a:ext cx="1825877" cy="1341565"/>
          </a:xfrm>
          <a:prstGeom prst="rect">
            <a:avLst/>
          </a:prstGeom>
          <a:noFill/>
          <a:ln>
            <a:noFill/>
          </a:ln>
        </p:spPr>
      </p:pic>
      <p:pic>
        <p:nvPicPr>
          <p:cNvPr id="8" name="Google Shape;57;p1"/>
          <p:cNvPicPr preferRelativeResize="0"/>
          <p:nvPr/>
        </p:nvPicPr>
        <p:blipFill>
          <a:blip r:embed="rId3">
            <a:alphaModFix/>
          </a:blip>
          <a:stretch>
            <a:fillRect/>
          </a:stretch>
        </p:blipFill>
        <p:spPr>
          <a:xfrm>
            <a:off x="3265320" y="3207062"/>
            <a:ext cx="1825877" cy="1341565"/>
          </a:xfrm>
          <a:prstGeom prst="rect">
            <a:avLst/>
          </a:prstGeom>
          <a:noFill/>
          <a:ln>
            <a:noFill/>
          </a:ln>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7976109" y="410226"/>
            <a:ext cx="1225317" cy="726071"/>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201426" y="410226"/>
            <a:ext cx="1344654" cy="726070"/>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317761"/>
            <a:ext cx="6269684" cy="3170099"/>
          </a:xfrm>
          <a:prstGeom prst="rect">
            <a:avLst/>
          </a:prstGeom>
          <a:noFill/>
        </p:spPr>
        <p:txBody>
          <a:bodyPr wrap="square" rtlCol="0">
            <a:spAutoFit/>
          </a:bodyPr>
          <a:lstStyle/>
          <a:p>
            <a:pPr lvl="0" algn="just"/>
            <a:r>
              <a:rPr lang="es-ES" sz="2000" dirty="0" smtClean="0">
                <a:solidFill>
                  <a:srgbClr val="3F3F3F"/>
                </a:solidFill>
                <a:latin typeface="Proxima Nova"/>
                <a:ea typeface="Proxima Nova"/>
                <a:cs typeface="Proxima Nova"/>
                <a:sym typeface="Proxima Nova"/>
              </a:rPr>
              <a:t>Se </a:t>
            </a:r>
            <a:r>
              <a:rPr lang="es-ES" sz="2000" dirty="0">
                <a:solidFill>
                  <a:srgbClr val="3F3F3F"/>
                </a:solidFill>
                <a:latin typeface="Proxima Nova"/>
                <a:ea typeface="Proxima Nova"/>
                <a:cs typeface="Proxima Nova"/>
                <a:sym typeface="Proxima Nova"/>
              </a:rPr>
              <a:t>evidencia una disminución en las ventas por incumplimientos de pedidos debido a que la empresa no cuenta con un medio centralizado que permita tener un único canal de recepción y gestión de los pedidos. No hay una correcta recepción de información lo que ocasiona confusión sobre el estado del pedido y pérdidas a nivel monetario, todo esto generando un incumplimiento principalmente en fechas de entrega, disminuyendo la intención de compra recurrente.</a:t>
            </a:r>
            <a:endParaRPr lang="es-ES" sz="2000" dirty="0">
              <a:solidFill>
                <a:srgbClr val="3F3F3F"/>
              </a:solidFill>
              <a:latin typeface="Proxima Nova"/>
              <a:ea typeface="Proxima Nova"/>
              <a:cs typeface="Proxima Nova"/>
              <a:sym typeface="Proxima Nova"/>
            </a:endParaRPr>
          </a:p>
        </p:txBody>
      </p:sp>
      <p:pic>
        <p:nvPicPr>
          <p:cNvPr id="7" name="Google Shape;73;p4"/>
          <p:cNvPicPr preferRelativeResize="0"/>
          <p:nvPr/>
        </p:nvPicPr>
        <p:blipFill>
          <a:blip r:embed="rId2">
            <a:alphaModFix/>
          </a:blip>
          <a:stretch>
            <a:fillRect/>
          </a:stretch>
        </p:blipFill>
        <p:spPr>
          <a:xfrm>
            <a:off x="7335520" y="2317761"/>
            <a:ext cx="3809035" cy="3170099"/>
          </a:xfrm>
          <a:prstGeom prst="rect">
            <a:avLst/>
          </a:prstGeom>
          <a:noFill/>
          <a:ln>
            <a:noFill/>
          </a:ln>
        </p:spPr>
      </p:pic>
      <p:pic>
        <p:nvPicPr>
          <p:cNvPr id="8" name="Google Shape;57;p1"/>
          <p:cNvPicPr preferRelativeResize="0"/>
          <p:nvPr/>
        </p:nvPicPr>
        <p:blipFill>
          <a:blip r:embed="rId3">
            <a:alphaModFix/>
          </a:blip>
          <a:stretch>
            <a:fillRect/>
          </a:stretch>
        </p:blipFill>
        <p:spPr>
          <a:xfrm>
            <a:off x="8117218" y="339963"/>
            <a:ext cx="1084208" cy="866596"/>
          </a:xfrm>
          <a:prstGeom prst="rect">
            <a:avLst/>
          </a:prstGeom>
          <a:noFill/>
          <a:ln>
            <a:noFill/>
          </a:ln>
        </p:spPr>
      </p:pic>
      <p:pic>
        <p:nvPicPr>
          <p:cNvPr id="9" name="Google Shape;57;p1"/>
          <p:cNvPicPr preferRelativeResize="0"/>
          <p:nvPr/>
        </p:nvPicPr>
        <p:blipFill>
          <a:blip r:embed="rId3">
            <a:alphaModFix/>
          </a:blip>
          <a:stretch>
            <a:fillRect/>
          </a:stretch>
        </p:blipFill>
        <p:spPr>
          <a:xfrm>
            <a:off x="9264772" y="291275"/>
            <a:ext cx="1211050" cy="915284"/>
          </a:xfrm>
          <a:prstGeom prst="rect">
            <a:avLst/>
          </a:prstGeom>
          <a:noFill/>
          <a:ln>
            <a:noFill/>
          </a:ln>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470836" y="38845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95977" y="301602"/>
            <a:ext cx="4076985" cy="4313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s-ES" sz="3200" b="1" dirty="0">
                <a:solidFill>
                  <a:srgbClr val="3F3F3F"/>
                </a:solidFill>
                <a:latin typeface="Proxima Nova"/>
                <a:ea typeface="Proxima Nova"/>
                <a:cs typeface="Proxima Nova"/>
                <a:sym typeface="Proxima Nova"/>
              </a:rPr>
              <a:t>Objetivo general</a:t>
            </a:r>
          </a:p>
          <a:p>
            <a:pPr algn="ctr"/>
            <a:endParaRPr lang="es-CO" sz="3200" dirty="0">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509334" y="845368"/>
            <a:ext cx="5842809" cy="2215991"/>
          </a:xfrm>
          <a:prstGeom prst="rect">
            <a:avLst/>
          </a:prstGeom>
          <a:noFill/>
        </p:spPr>
        <p:txBody>
          <a:bodyPr wrap="square" rtlCol="0">
            <a:spAutoFit/>
          </a:bodyPr>
          <a:lstStyle/>
          <a:p>
            <a:pPr lvl="0" algn="just">
              <a:lnSpc>
                <a:spcPct val="115000"/>
              </a:lnSpc>
            </a:pPr>
            <a:r>
              <a:rPr lang="es-ES" sz="2000" dirty="0">
                <a:solidFill>
                  <a:srgbClr val="616161"/>
                </a:solidFill>
                <a:latin typeface="Proxima Nova"/>
                <a:ea typeface="Proxima Nova"/>
                <a:cs typeface="Proxima Nova"/>
                <a:sym typeface="Proxima Nova"/>
              </a:rPr>
              <a:t>Desarrollar un sistema de información web que ayude a Azban Buzos a mejorar la productividad y logística de los pedidos, logrando entregas efectivas dentro de los tiempos establecidos con un mayor control a nivel de recepción y gestión de ventas.</a:t>
            </a:r>
            <a:endParaRPr lang="es-ES" sz="2000" dirty="0">
              <a:solidFill>
                <a:srgbClr val="616161"/>
              </a:solidFill>
              <a:latin typeface="Proxima Nova"/>
              <a:ea typeface="Proxima Nova"/>
              <a:cs typeface="Proxima Nova"/>
              <a:sym typeface="Proxima Nova"/>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1195977" y="3042193"/>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1005460" y="2966179"/>
            <a:ext cx="483106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s-ES" sz="3200" b="1" dirty="0">
                <a:solidFill>
                  <a:srgbClr val="3F3F3F"/>
                </a:solidFill>
                <a:latin typeface="Proxima Nova"/>
                <a:ea typeface="Proxima Nova"/>
                <a:cs typeface="Proxima Nova"/>
                <a:sym typeface="Proxima Nova"/>
              </a:rPr>
              <a:t>Objetivos específicos </a:t>
            </a:r>
            <a:endParaRPr lang="es-ES" sz="3200" dirty="0">
              <a:latin typeface="Proxima Nova"/>
              <a:ea typeface="Proxima Nova"/>
              <a:cs typeface="Proxima Nova"/>
              <a:sym typeface="Proxima Nova"/>
            </a:endParaRPr>
          </a:p>
          <a:p>
            <a:endParaRPr lang="es-CO" sz="3200" dirty="0">
              <a:solidFill>
                <a:srgbClr val="38AA00"/>
              </a:solidFill>
              <a:latin typeface="Work Sans Light" pitchFamily="2" charset="77"/>
            </a:endParaRPr>
          </a:p>
        </p:txBody>
      </p:sp>
      <p:sp>
        <p:nvSpPr>
          <p:cNvPr id="9" name="CuadroTexto 8">
            <a:extLst>
              <a:ext uri="{FF2B5EF4-FFF2-40B4-BE49-F238E27FC236}">
                <a16:creationId xmlns:a16="http://schemas.microsoft.com/office/drawing/2014/main" id="{FC78F7BD-2A34-855F-15C3-306C2603A128}"/>
              </a:ext>
            </a:extLst>
          </p:cNvPr>
          <p:cNvSpPr txBox="1"/>
          <p:nvPr/>
        </p:nvSpPr>
        <p:spPr>
          <a:xfrm>
            <a:off x="225060" y="3627954"/>
            <a:ext cx="6411358" cy="3170099"/>
          </a:xfrm>
          <a:prstGeom prst="rect">
            <a:avLst/>
          </a:prstGeom>
          <a:noFill/>
        </p:spPr>
        <p:txBody>
          <a:bodyPr wrap="square" rtlCol="0">
            <a:spAutoFit/>
          </a:bodyPr>
          <a:lstStyle/>
          <a:p>
            <a:pPr marL="457200" lvl="0" indent="-334327" algn="just">
              <a:lnSpc>
                <a:spcPct val="115000"/>
              </a:lnSpc>
              <a:buClr>
                <a:srgbClr val="616161"/>
              </a:buClr>
              <a:buSzPct val="100000"/>
              <a:buFont typeface="Proxima Nova"/>
              <a:buChar char="●"/>
            </a:pPr>
            <a:r>
              <a:rPr lang="es-ES" sz="2000" dirty="0">
                <a:solidFill>
                  <a:srgbClr val="616161"/>
                </a:solidFill>
                <a:latin typeface="Proxima Nova"/>
                <a:ea typeface="Proxima Nova"/>
                <a:cs typeface="Proxima Nova"/>
                <a:sym typeface="Proxima Nova"/>
              </a:rPr>
              <a:t>Diseñar un sistema web que permita el registro de las ventas, tener control sobre el estado, orden en producción, entrega y pago de pedido.</a:t>
            </a:r>
          </a:p>
          <a:p>
            <a:pPr marL="457200" lvl="0" indent="-334327" algn="just">
              <a:lnSpc>
                <a:spcPct val="115000"/>
              </a:lnSpc>
              <a:buClr>
                <a:srgbClr val="616161"/>
              </a:buClr>
              <a:buSzPct val="100000"/>
              <a:buFont typeface="Proxima Nova"/>
              <a:buChar char="●"/>
            </a:pPr>
            <a:r>
              <a:rPr lang="es-ES" sz="2000" dirty="0">
                <a:solidFill>
                  <a:srgbClr val="616161"/>
                </a:solidFill>
                <a:latin typeface="Proxima Nova"/>
                <a:ea typeface="Proxima Nova"/>
                <a:cs typeface="Proxima Nova"/>
                <a:sym typeface="Proxima Nova"/>
              </a:rPr>
              <a:t>Digitalizar algunos procesos de producción que actualmente se realizan de forma manual.</a:t>
            </a:r>
          </a:p>
          <a:p>
            <a:pPr marL="457200" lvl="0" indent="-334327" algn="just">
              <a:lnSpc>
                <a:spcPct val="115000"/>
              </a:lnSpc>
              <a:buClr>
                <a:srgbClr val="616161"/>
              </a:buClr>
              <a:buSzPct val="100000"/>
              <a:buFont typeface="Proxima Nova"/>
              <a:buChar char="●"/>
            </a:pPr>
            <a:r>
              <a:rPr lang="es-ES" sz="2000" dirty="0">
                <a:solidFill>
                  <a:srgbClr val="616161"/>
                </a:solidFill>
                <a:latin typeface="Proxima Nova"/>
                <a:ea typeface="Proxima Nova"/>
                <a:cs typeface="Proxima Nova"/>
                <a:sym typeface="Proxima Nova"/>
              </a:rPr>
              <a:t>Crear una base de datos que permita un óptimo manejo de los pedidos, toma de decisiones a nivel del negocio basado en los datos que se generan.</a:t>
            </a:r>
          </a:p>
          <a:p>
            <a:pPr marL="285750" indent="-285750">
              <a:buFont typeface="Arial" panose="020B0604020202020204" pitchFamily="34" charset="0"/>
              <a:buChar char="•"/>
            </a:pPr>
            <a:endParaRPr lang="es-MX" sz="1600" dirty="0">
              <a:latin typeface="Work Sans Light" pitchFamily="2" charset="77"/>
            </a:endParaRPr>
          </a:p>
        </p:txBody>
      </p:sp>
      <p:pic>
        <p:nvPicPr>
          <p:cNvPr id="10" name="Google Shape;81;p2"/>
          <p:cNvPicPr preferRelativeResize="0"/>
          <p:nvPr/>
        </p:nvPicPr>
        <p:blipFill>
          <a:blip r:embed="rId2">
            <a:alphaModFix/>
          </a:blip>
          <a:stretch>
            <a:fillRect/>
          </a:stretch>
        </p:blipFill>
        <p:spPr>
          <a:xfrm>
            <a:off x="6848269" y="1821284"/>
            <a:ext cx="4498942" cy="2966388"/>
          </a:xfrm>
          <a:prstGeom prst="rect">
            <a:avLst/>
          </a:prstGeom>
          <a:noFill/>
          <a:ln>
            <a:noFill/>
          </a:ln>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838199" y="115681"/>
            <a:ext cx="4363721" cy="1325563"/>
          </a:xfrm>
        </p:spPr>
        <p:txBody>
          <a:bodyPr/>
          <a:lstStyle/>
          <a:p>
            <a:pPr lvl="0">
              <a:spcBef>
                <a:spcPts val="0"/>
              </a:spcBef>
            </a:pPr>
            <a:r>
              <a:rPr lang="es-ES" b="1" dirty="0">
                <a:solidFill>
                  <a:srgbClr val="3F3F3F"/>
                </a:solidFill>
                <a:latin typeface="Proxima Nova"/>
                <a:ea typeface="Proxima Nova"/>
                <a:cs typeface="Proxima Nova"/>
                <a:sym typeface="Proxima Nova"/>
              </a:rPr>
              <a:t>Justificación </a:t>
            </a:r>
            <a:endParaRPr lang="es-ES" dirty="0">
              <a:latin typeface="Proxima Nova"/>
              <a:ea typeface="Proxima Nova"/>
              <a:cs typeface="Proxima Nova"/>
              <a:sym typeface="Proxima Nova"/>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7213600" y="366684"/>
            <a:ext cx="1504108" cy="932782"/>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8717708" y="366684"/>
            <a:ext cx="1604852" cy="932782"/>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656833" y="1728481"/>
            <a:ext cx="10112767" cy="4939814"/>
          </a:xfrm>
          <a:prstGeom prst="rect">
            <a:avLst/>
          </a:prstGeom>
          <a:noFill/>
        </p:spPr>
        <p:txBody>
          <a:bodyPr wrap="square" rtlCol="0">
            <a:spAutoFit/>
          </a:bodyPr>
          <a:lstStyle/>
          <a:p>
            <a:pPr marL="457200" lvl="0" indent="-336550" algn="just">
              <a:lnSpc>
                <a:spcPct val="105000"/>
              </a:lnSpc>
              <a:buClr>
                <a:srgbClr val="616161"/>
              </a:buClr>
              <a:buSzPts val="1700"/>
              <a:buFont typeface="Proxima Nova"/>
              <a:buChar char="●"/>
            </a:pPr>
            <a:r>
              <a:rPr lang="es-ES" sz="2000" dirty="0">
                <a:solidFill>
                  <a:srgbClr val="616161"/>
                </a:solidFill>
                <a:latin typeface="Proxima Nova"/>
                <a:ea typeface="Proxima Nova"/>
                <a:cs typeface="Proxima Nova"/>
                <a:sym typeface="Proxima Nova"/>
              </a:rPr>
              <a:t>Optimizar y mejorar la productividad gracias a la logística implementada mediante la tienda virtual, ya que se presenta un encolamiento de pedidos e incumplimiento a los clientes por problemas organizacionales</a:t>
            </a:r>
            <a:r>
              <a:rPr lang="es-ES" sz="2000" dirty="0" smtClean="0">
                <a:solidFill>
                  <a:srgbClr val="616161"/>
                </a:solidFill>
                <a:latin typeface="Proxima Nova"/>
                <a:ea typeface="Proxima Nova"/>
                <a:cs typeface="Proxima Nova"/>
                <a:sym typeface="Proxima Nova"/>
              </a:rPr>
              <a:t>.</a:t>
            </a:r>
          </a:p>
          <a:p>
            <a:pPr marL="457200" lvl="0" indent="-336550" algn="just">
              <a:lnSpc>
                <a:spcPct val="105000"/>
              </a:lnSpc>
              <a:buClr>
                <a:srgbClr val="616161"/>
              </a:buClr>
              <a:buSzPts val="1700"/>
              <a:buFont typeface="Proxima Nova"/>
              <a:buChar char="●"/>
            </a:pPr>
            <a:endParaRPr lang="es-ES" sz="2000" dirty="0">
              <a:solidFill>
                <a:srgbClr val="616161"/>
              </a:solidFill>
              <a:latin typeface="Proxima Nova"/>
              <a:ea typeface="Proxima Nova"/>
              <a:cs typeface="Proxima Nova"/>
              <a:sym typeface="Proxima Nova"/>
            </a:endParaRPr>
          </a:p>
          <a:p>
            <a:pPr marL="457200" lvl="0" indent="-336550" algn="just">
              <a:lnSpc>
                <a:spcPct val="105000"/>
              </a:lnSpc>
              <a:buClr>
                <a:srgbClr val="616161"/>
              </a:buClr>
              <a:buSzPts val="1700"/>
              <a:buFont typeface="Proxima Nova"/>
              <a:buChar char="●"/>
            </a:pPr>
            <a:r>
              <a:rPr lang="es-ES" sz="2000" dirty="0">
                <a:solidFill>
                  <a:srgbClr val="616161"/>
                </a:solidFill>
                <a:latin typeface="Proxima Nova"/>
                <a:ea typeface="Proxima Nova"/>
                <a:cs typeface="Proxima Nova"/>
                <a:sym typeface="Proxima Nova"/>
              </a:rPr>
              <a:t>Desarrollar un software capaz de almacenar una </a:t>
            </a:r>
            <a:r>
              <a:rPr lang="es-ES" sz="2000" b="1" dirty="0">
                <a:solidFill>
                  <a:srgbClr val="4BA173"/>
                </a:solidFill>
                <a:latin typeface="Proxima Nova"/>
                <a:ea typeface="Proxima Nova"/>
                <a:cs typeface="Proxima Nova"/>
                <a:sym typeface="Proxima Nova"/>
              </a:rPr>
              <a:t>base de datos</a:t>
            </a:r>
            <a:r>
              <a:rPr lang="es-ES" sz="2000" dirty="0">
                <a:solidFill>
                  <a:srgbClr val="616161"/>
                </a:solidFill>
                <a:latin typeface="Proxima Nova"/>
                <a:ea typeface="Proxima Nova"/>
                <a:cs typeface="Proxima Nova"/>
                <a:sym typeface="Proxima Nova"/>
              </a:rPr>
              <a:t> permitiendo tener un control de la producción e inventario de una manera clara y efectiva. La </a:t>
            </a:r>
            <a:r>
              <a:rPr lang="es-ES" sz="2000" b="1" dirty="0">
                <a:solidFill>
                  <a:srgbClr val="4BA173"/>
                </a:solidFill>
                <a:latin typeface="Proxima Nova"/>
                <a:ea typeface="Proxima Nova"/>
                <a:cs typeface="Proxima Nova"/>
                <a:sym typeface="Proxima Nova"/>
              </a:rPr>
              <a:t>aplicación web</a:t>
            </a:r>
            <a:r>
              <a:rPr lang="es-ES" sz="2000" dirty="0">
                <a:solidFill>
                  <a:srgbClr val="616161"/>
                </a:solidFill>
                <a:latin typeface="Proxima Nova"/>
                <a:ea typeface="Proxima Nova"/>
                <a:cs typeface="Proxima Nova"/>
                <a:sym typeface="Proxima Nova"/>
              </a:rPr>
              <a:t> permitirá a la empresa Azban un mayor alcance a nivel nacional por consiguiente una mayor distribución de los productos</a:t>
            </a:r>
            <a:r>
              <a:rPr lang="es-ES" sz="2000" dirty="0" smtClean="0">
                <a:solidFill>
                  <a:srgbClr val="616161"/>
                </a:solidFill>
                <a:latin typeface="Proxima Nova"/>
                <a:ea typeface="Proxima Nova"/>
                <a:cs typeface="Proxima Nova"/>
                <a:sym typeface="Proxima Nova"/>
              </a:rPr>
              <a:t>.</a:t>
            </a:r>
          </a:p>
          <a:p>
            <a:pPr marL="120650" lvl="0" algn="just">
              <a:lnSpc>
                <a:spcPct val="105000"/>
              </a:lnSpc>
              <a:buClr>
                <a:srgbClr val="616161"/>
              </a:buClr>
              <a:buSzPts val="1700"/>
            </a:pPr>
            <a:endParaRPr lang="es-ES" sz="2000" dirty="0">
              <a:solidFill>
                <a:srgbClr val="616161"/>
              </a:solidFill>
              <a:latin typeface="Proxima Nova"/>
              <a:ea typeface="Proxima Nova"/>
              <a:cs typeface="Proxima Nova"/>
              <a:sym typeface="Proxima Nova"/>
            </a:endParaRPr>
          </a:p>
          <a:p>
            <a:pPr marL="457200" lvl="0" indent="-336550" algn="just">
              <a:lnSpc>
                <a:spcPct val="105000"/>
              </a:lnSpc>
              <a:buClr>
                <a:srgbClr val="616161"/>
              </a:buClr>
              <a:buSzPts val="1700"/>
              <a:buFont typeface="Proxima Nova"/>
              <a:buChar char="●"/>
            </a:pPr>
            <a:r>
              <a:rPr lang="es-ES" sz="2000" dirty="0">
                <a:solidFill>
                  <a:srgbClr val="616161"/>
                </a:solidFill>
                <a:latin typeface="Proxima Nova"/>
                <a:ea typeface="Proxima Nova"/>
                <a:cs typeface="Proxima Nova"/>
                <a:sym typeface="Proxima Nova"/>
              </a:rPr>
              <a:t>Fecha inicial el 19 de julio del año 2021 con fecha de culminación el 18 de julio del 2023</a:t>
            </a:r>
            <a:r>
              <a:rPr lang="es-ES" sz="2000" dirty="0" smtClean="0">
                <a:solidFill>
                  <a:srgbClr val="616161"/>
                </a:solidFill>
                <a:latin typeface="Proxima Nova"/>
                <a:ea typeface="Proxima Nova"/>
                <a:cs typeface="Proxima Nova"/>
                <a:sym typeface="Proxima Nova"/>
              </a:rPr>
              <a:t>.</a:t>
            </a:r>
          </a:p>
          <a:p>
            <a:pPr marL="457200" lvl="0" indent="-336550" algn="just">
              <a:lnSpc>
                <a:spcPct val="105000"/>
              </a:lnSpc>
              <a:buClr>
                <a:srgbClr val="616161"/>
              </a:buClr>
              <a:buSzPts val="1700"/>
              <a:buFont typeface="Proxima Nova"/>
              <a:buChar char="●"/>
            </a:pPr>
            <a:endParaRPr lang="es-ES" sz="2000" dirty="0">
              <a:solidFill>
                <a:srgbClr val="616161"/>
              </a:solidFill>
              <a:latin typeface="Proxima Nova"/>
              <a:ea typeface="Proxima Nova"/>
              <a:cs typeface="Proxima Nova"/>
              <a:sym typeface="Proxima Nova"/>
            </a:endParaRPr>
          </a:p>
          <a:p>
            <a:pPr marL="457200" lvl="0" indent="-336550" algn="just">
              <a:lnSpc>
                <a:spcPct val="105000"/>
              </a:lnSpc>
              <a:buClr>
                <a:srgbClr val="616161"/>
              </a:buClr>
              <a:buSzPts val="1700"/>
              <a:buFont typeface="Proxima Nova"/>
              <a:buChar char="●"/>
            </a:pPr>
            <a:r>
              <a:rPr lang="es-ES" sz="2000" dirty="0">
                <a:solidFill>
                  <a:srgbClr val="616161"/>
                </a:solidFill>
                <a:latin typeface="Proxima Nova"/>
                <a:ea typeface="Proxima Nova"/>
                <a:cs typeface="Proxima Nova"/>
                <a:sym typeface="Proxima Nova"/>
              </a:rPr>
              <a:t>Taller de producción de Azban ubicada en el barrio Carabelas, calle 1 c #37 - 57  de la ciudad Bogotá en Colombia</a:t>
            </a:r>
            <a:r>
              <a:rPr lang="es-ES" sz="2000" dirty="0" smtClean="0">
                <a:solidFill>
                  <a:srgbClr val="616161"/>
                </a:solidFill>
                <a:latin typeface="Proxima Nova"/>
                <a:ea typeface="Proxima Nova"/>
                <a:cs typeface="Proxima Nova"/>
                <a:sym typeface="Proxima Nova"/>
              </a:rPr>
              <a:t>.</a:t>
            </a:r>
            <a:endParaRPr lang="es-ES" sz="2000" dirty="0">
              <a:solidFill>
                <a:srgbClr val="616161"/>
              </a:solidFill>
              <a:latin typeface="Proxima Nova"/>
              <a:ea typeface="Proxima Nova"/>
              <a:cs typeface="Proxima Nova"/>
              <a:sym typeface="Proxima Nova"/>
            </a:endParaRPr>
          </a:p>
          <a:p>
            <a:pPr marL="457200" lvl="0" indent="-336550" algn="just">
              <a:lnSpc>
                <a:spcPct val="105000"/>
              </a:lnSpc>
              <a:buClr>
                <a:srgbClr val="616161"/>
              </a:buClr>
              <a:buSzPts val="1700"/>
              <a:buFont typeface="Proxima Nova"/>
              <a:buChar char="●"/>
            </a:pPr>
            <a:r>
              <a:rPr lang="es-ES" sz="2000" dirty="0">
                <a:solidFill>
                  <a:srgbClr val="616161"/>
                </a:solidFill>
                <a:latin typeface="Proxima Nova"/>
                <a:ea typeface="Proxima Nova"/>
                <a:cs typeface="Proxima Nova"/>
                <a:sym typeface="Proxima Nova"/>
              </a:rPr>
              <a:t>Fredy Guio, Gerente general</a:t>
            </a:r>
            <a:r>
              <a:rPr lang="es-ES" sz="2000" dirty="0" smtClean="0">
                <a:solidFill>
                  <a:srgbClr val="616161"/>
                </a:solidFill>
                <a:latin typeface="Proxima Nova"/>
                <a:ea typeface="Proxima Nova"/>
                <a:cs typeface="Proxima Nova"/>
                <a:sym typeface="Proxima Nova"/>
              </a:rPr>
              <a:t>.</a:t>
            </a:r>
            <a:endParaRPr lang="es-ES" sz="2000" dirty="0">
              <a:solidFill>
                <a:srgbClr val="616161"/>
              </a:solidFill>
              <a:latin typeface="Proxima Nova"/>
              <a:ea typeface="Proxima Nova"/>
              <a:cs typeface="Proxima Nova"/>
              <a:sym typeface="Proxima Nova"/>
            </a:endParaRPr>
          </a:p>
        </p:txBody>
      </p:sp>
      <p:pic>
        <p:nvPicPr>
          <p:cNvPr id="7" name="Google Shape;57;p1"/>
          <p:cNvPicPr preferRelativeResize="0"/>
          <p:nvPr/>
        </p:nvPicPr>
        <p:blipFill>
          <a:blip r:embed="rId2">
            <a:alphaModFix/>
          </a:blip>
          <a:stretch>
            <a:fillRect/>
          </a:stretch>
        </p:blipFill>
        <p:spPr>
          <a:xfrm>
            <a:off x="7234757" y="366684"/>
            <a:ext cx="1461793" cy="932782"/>
          </a:xfrm>
          <a:prstGeom prst="rect">
            <a:avLst/>
          </a:prstGeom>
          <a:noFill/>
          <a:ln>
            <a:noFill/>
          </a:ln>
        </p:spPr>
      </p:pic>
      <p:pic>
        <p:nvPicPr>
          <p:cNvPr id="9" name="Google Shape;57;p1"/>
          <p:cNvPicPr preferRelativeResize="0"/>
          <p:nvPr/>
        </p:nvPicPr>
        <p:blipFill>
          <a:blip r:embed="rId2">
            <a:alphaModFix/>
          </a:blip>
          <a:stretch>
            <a:fillRect/>
          </a:stretch>
        </p:blipFill>
        <p:spPr>
          <a:xfrm>
            <a:off x="8789237" y="366684"/>
            <a:ext cx="1461793" cy="932782"/>
          </a:xfrm>
          <a:prstGeom prst="rect">
            <a:avLst/>
          </a:prstGeom>
          <a:noFill/>
          <a:ln>
            <a:noFill/>
          </a:ln>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1002273" y="366684"/>
            <a:ext cx="2774644" cy="1075947"/>
          </a:xfrm>
        </p:spPr>
        <p:txBody>
          <a:bodyPr>
            <a:normAutofit fontScale="90000"/>
          </a:bodyPr>
          <a:lstStyle/>
          <a:p>
            <a:pPr lvl="0"/>
            <a:r>
              <a:rPr lang="es-ES" b="1" dirty="0" smtClean="0">
                <a:solidFill>
                  <a:srgbClr val="3F3F3F"/>
                </a:solidFill>
                <a:latin typeface="Proxima Nova"/>
                <a:ea typeface="Proxima Nova"/>
                <a:cs typeface="Proxima Nova"/>
                <a:sym typeface="Proxima Nova"/>
              </a:rPr>
              <a:t/>
            </a:r>
            <a:br>
              <a:rPr lang="es-ES" b="1" dirty="0" smtClean="0">
                <a:solidFill>
                  <a:srgbClr val="3F3F3F"/>
                </a:solidFill>
                <a:latin typeface="Proxima Nova"/>
                <a:ea typeface="Proxima Nova"/>
                <a:cs typeface="Proxima Nova"/>
                <a:sym typeface="Proxima Nova"/>
              </a:rPr>
            </a:br>
            <a:r>
              <a:rPr lang="es-ES" b="1" dirty="0" smtClean="0">
                <a:solidFill>
                  <a:srgbClr val="3F3F3F"/>
                </a:solidFill>
                <a:latin typeface="Proxima Nova"/>
                <a:ea typeface="Proxima Nova"/>
                <a:cs typeface="Proxima Nova"/>
                <a:sym typeface="Proxima Nova"/>
              </a:rPr>
              <a:t>Alcance</a:t>
            </a:r>
            <a:r>
              <a:rPr lang="es-ES" b="1" dirty="0">
                <a:solidFill>
                  <a:srgbClr val="3F3F3F"/>
                </a:solidFill>
                <a:latin typeface="Proxima Nova"/>
                <a:ea typeface="Proxima Nova"/>
                <a:cs typeface="Proxima Nova"/>
                <a:sym typeface="Proxima Nova"/>
              </a:rPr>
              <a:t/>
            </a:r>
            <a:br>
              <a:rPr lang="es-ES" b="1" dirty="0">
                <a:solidFill>
                  <a:srgbClr val="3F3F3F"/>
                </a:solidFill>
                <a:latin typeface="Proxima Nova"/>
                <a:ea typeface="Proxima Nova"/>
                <a:cs typeface="Proxima Nova"/>
                <a:sym typeface="Proxima Nova"/>
              </a:rPr>
            </a:br>
            <a:endParaRPr lang="es-CO" dirty="0">
              <a:solidFill>
                <a:schemeClr val="bg1"/>
              </a:solidFill>
              <a:latin typeface="Work Sans Medium"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1002273" y="2114561"/>
            <a:ext cx="8913887" cy="3524042"/>
          </a:xfrm>
          <a:prstGeom prst="rect">
            <a:avLst/>
          </a:prstGeom>
          <a:noFill/>
        </p:spPr>
        <p:txBody>
          <a:bodyPr wrap="square" rtlCol="0">
            <a:spAutoFit/>
          </a:bodyPr>
          <a:lstStyle/>
          <a:p>
            <a:pPr marL="457200" lvl="0" indent="-330200" algn="just">
              <a:lnSpc>
                <a:spcPct val="115000"/>
              </a:lnSpc>
              <a:buClr>
                <a:srgbClr val="616161"/>
              </a:buClr>
              <a:buSzPts val="1600"/>
              <a:buFont typeface="Proxima Nova"/>
              <a:buChar char="●"/>
            </a:pPr>
            <a:r>
              <a:rPr lang="es-ES" sz="2000" dirty="0">
                <a:solidFill>
                  <a:srgbClr val="616161"/>
                </a:solidFill>
                <a:latin typeface="Proxima Nova"/>
                <a:ea typeface="Proxima Nova"/>
                <a:cs typeface="Proxima Nova"/>
                <a:sym typeface="Proxima Nova"/>
              </a:rPr>
              <a:t>Tecnologías: SQL Server, Visual Studio Code y Angular.</a:t>
            </a:r>
          </a:p>
          <a:p>
            <a:pPr marL="457200" lvl="0" indent="-330200" algn="just">
              <a:lnSpc>
                <a:spcPct val="115000"/>
              </a:lnSpc>
              <a:buClr>
                <a:srgbClr val="616161"/>
              </a:buClr>
              <a:buSzPts val="1600"/>
              <a:buFont typeface="Proxima Nova"/>
              <a:buChar char="●"/>
            </a:pPr>
            <a:r>
              <a:rPr lang="es-ES" sz="2000" dirty="0">
                <a:solidFill>
                  <a:srgbClr val="616161"/>
                </a:solidFill>
                <a:latin typeface="Proxima Nova"/>
                <a:ea typeface="Proxima Nova"/>
                <a:cs typeface="Proxima Nova"/>
                <a:sym typeface="Proxima Nova"/>
              </a:rPr>
              <a:t>Los módulos a desarrollar</a:t>
            </a:r>
            <a:r>
              <a:rPr lang="es-ES" sz="2000" dirty="0" smtClean="0">
                <a:solidFill>
                  <a:srgbClr val="616161"/>
                </a:solidFill>
                <a:latin typeface="Proxima Nova"/>
                <a:ea typeface="Proxima Nova"/>
                <a:cs typeface="Proxima Nova"/>
                <a:sym typeface="Proxima Nova"/>
              </a:rPr>
              <a:t>:</a:t>
            </a:r>
          </a:p>
          <a:p>
            <a:pPr marL="127000" lvl="0" algn="just">
              <a:lnSpc>
                <a:spcPct val="115000"/>
              </a:lnSpc>
              <a:buClr>
                <a:srgbClr val="616161"/>
              </a:buClr>
              <a:buSzPts val="1600"/>
            </a:pPr>
            <a:endParaRPr lang="es-ES" sz="2000" dirty="0">
              <a:solidFill>
                <a:srgbClr val="616161"/>
              </a:solidFill>
              <a:latin typeface="Proxima Nova"/>
              <a:ea typeface="Proxima Nova"/>
              <a:cs typeface="Proxima Nova"/>
              <a:sym typeface="Proxima Nova"/>
            </a:endParaRPr>
          </a:p>
          <a:p>
            <a:pPr marL="914400" lvl="1" indent="-330200" algn="just">
              <a:lnSpc>
                <a:spcPct val="115000"/>
              </a:lnSpc>
              <a:buClr>
                <a:srgbClr val="616161"/>
              </a:buClr>
              <a:buSzPts val="1600"/>
              <a:buFont typeface="Proxima Nova"/>
              <a:buChar char="○"/>
            </a:pPr>
            <a:r>
              <a:rPr lang="es-ES" sz="2000" b="1" dirty="0">
                <a:solidFill>
                  <a:srgbClr val="616161"/>
                </a:solidFill>
                <a:latin typeface="Proxima Nova"/>
                <a:ea typeface="Proxima Nova"/>
                <a:cs typeface="Proxima Nova"/>
                <a:sym typeface="Proxima Nova"/>
              </a:rPr>
              <a:t>Creación de pedidos</a:t>
            </a:r>
          </a:p>
          <a:p>
            <a:pPr marL="914400" lvl="1" indent="-330200" algn="just">
              <a:lnSpc>
                <a:spcPct val="115000"/>
              </a:lnSpc>
              <a:buClr>
                <a:srgbClr val="616161"/>
              </a:buClr>
              <a:buSzPts val="1600"/>
              <a:buFont typeface="Proxima Nova"/>
              <a:buChar char="○"/>
            </a:pPr>
            <a:r>
              <a:rPr lang="es-ES" sz="2000" b="1" dirty="0">
                <a:solidFill>
                  <a:srgbClr val="616161"/>
                </a:solidFill>
                <a:latin typeface="Proxima Nova"/>
                <a:ea typeface="Proxima Nova"/>
                <a:cs typeface="Proxima Nova"/>
                <a:sym typeface="Proxima Nova"/>
              </a:rPr>
              <a:t>Producción – Gestión de pedidos</a:t>
            </a:r>
          </a:p>
          <a:p>
            <a:pPr marL="914400" lvl="1" indent="-330200" algn="just">
              <a:lnSpc>
                <a:spcPct val="115000"/>
              </a:lnSpc>
              <a:buClr>
                <a:srgbClr val="616161"/>
              </a:buClr>
              <a:buSzPts val="1600"/>
              <a:buFont typeface="Proxima Nova"/>
              <a:buChar char="○"/>
            </a:pPr>
            <a:r>
              <a:rPr lang="es-ES" sz="2000" b="1" dirty="0">
                <a:solidFill>
                  <a:srgbClr val="616161"/>
                </a:solidFill>
                <a:latin typeface="Proxima Nova"/>
                <a:ea typeface="Proxima Nova"/>
                <a:cs typeface="Proxima Nova"/>
                <a:sym typeface="Proxima Nova"/>
              </a:rPr>
              <a:t>Impresión de guías</a:t>
            </a:r>
            <a:r>
              <a:rPr lang="es-ES" sz="2000" dirty="0">
                <a:solidFill>
                  <a:srgbClr val="616161"/>
                </a:solidFill>
                <a:latin typeface="Proxima Nova"/>
                <a:ea typeface="Proxima Nova"/>
                <a:cs typeface="Proxima Nova"/>
                <a:sym typeface="Proxima Nova"/>
              </a:rPr>
              <a:t> </a:t>
            </a:r>
          </a:p>
          <a:p>
            <a:pPr marL="914400" lvl="1" indent="-330200" algn="just">
              <a:lnSpc>
                <a:spcPct val="115000"/>
              </a:lnSpc>
              <a:buClr>
                <a:srgbClr val="616161"/>
              </a:buClr>
              <a:buSzPts val="1600"/>
              <a:buFont typeface="Proxima Nova"/>
              <a:buChar char="○"/>
            </a:pPr>
            <a:endParaRPr lang="es-ES" sz="2000" dirty="0">
              <a:solidFill>
                <a:srgbClr val="616161"/>
              </a:solidFill>
              <a:latin typeface="Proxima Nova"/>
              <a:ea typeface="Proxima Nova"/>
              <a:cs typeface="Proxima Nova"/>
              <a:sym typeface="Proxima Nova"/>
            </a:endParaRPr>
          </a:p>
          <a:p>
            <a:pPr marL="457200" indent="-330200" algn="just">
              <a:lnSpc>
                <a:spcPct val="115000"/>
              </a:lnSpc>
              <a:buClr>
                <a:srgbClr val="616161"/>
              </a:buClr>
              <a:buSzPts val="1600"/>
              <a:buFont typeface="Proxima Nova"/>
              <a:buChar char="●"/>
            </a:pPr>
            <a:r>
              <a:rPr lang="es-ES" sz="2000" dirty="0">
                <a:solidFill>
                  <a:srgbClr val="616161"/>
                </a:solidFill>
                <a:latin typeface="Proxima Nova"/>
                <a:ea typeface="Proxima Nova"/>
                <a:cs typeface="Proxima Nova"/>
                <a:sym typeface="Proxima Nova"/>
              </a:rPr>
              <a:t>Se pretende instalar en internet con el fin de tener un uso más accesible.</a:t>
            </a:r>
          </a:p>
          <a:p>
            <a:pPr marL="457200" lvl="0" indent="-330200" algn="just">
              <a:lnSpc>
                <a:spcPct val="115000"/>
              </a:lnSpc>
              <a:buClr>
                <a:srgbClr val="616161"/>
              </a:buClr>
              <a:buSzPts val="1600"/>
              <a:buFont typeface="Proxima Nova"/>
              <a:buChar char="●"/>
            </a:pPr>
            <a:r>
              <a:rPr lang="es-ES" sz="2000" dirty="0">
                <a:solidFill>
                  <a:srgbClr val="616161"/>
                </a:solidFill>
                <a:latin typeface="Proxima Nova"/>
                <a:ea typeface="Proxima Nova"/>
                <a:cs typeface="Proxima Nova"/>
                <a:sym typeface="Proxima Nova"/>
              </a:rPr>
              <a:t>19 de julio del año 2021  - 18 de julio del 2023.</a:t>
            </a:r>
          </a:p>
          <a:p>
            <a:endParaRPr lang="es-MX" sz="1600" dirty="0">
              <a:latin typeface="Work Sans Light" pitchFamily="2" charset="77"/>
            </a:endParaRPr>
          </a:p>
        </p:txBody>
      </p:sp>
      <p:sp>
        <p:nvSpPr>
          <p:cNvPr id="12" name="CuadroTexto 11">
            <a:extLst>
              <a:ext uri="{FF2B5EF4-FFF2-40B4-BE49-F238E27FC236}">
                <a16:creationId xmlns:a16="http://schemas.microsoft.com/office/drawing/2014/main" id="{B987FD05-8B8A-E978-366F-97DF799DBA37}"/>
              </a:ext>
            </a:extLst>
          </p:cNvPr>
          <p:cNvSpPr txBox="1">
            <a:spLocks/>
          </p:cNvSpPr>
          <p:nvPr/>
        </p:nvSpPr>
        <p:spPr>
          <a:xfrm>
            <a:off x="7213600" y="366684"/>
            <a:ext cx="1504108" cy="932782"/>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13" name="CuadroTexto 12">
            <a:extLst>
              <a:ext uri="{FF2B5EF4-FFF2-40B4-BE49-F238E27FC236}">
                <a16:creationId xmlns:a16="http://schemas.microsoft.com/office/drawing/2014/main" id="{EEC5FDC4-9A2A-F31D-6455-7D47B1B835F3}"/>
              </a:ext>
            </a:extLst>
          </p:cNvPr>
          <p:cNvSpPr txBox="1">
            <a:spLocks/>
          </p:cNvSpPr>
          <p:nvPr/>
        </p:nvSpPr>
        <p:spPr>
          <a:xfrm>
            <a:off x="8717708" y="366684"/>
            <a:ext cx="1604852" cy="932782"/>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pic>
        <p:nvPicPr>
          <p:cNvPr id="14" name="Google Shape;57;p1"/>
          <p:cNvPicPr preferRelativeResize="0"/>
          <p:nvPr/>
        </p:nvPicPr>
        <p:blipFill>
          <a:blip r:embed="rId2">
            <a:alphaModFix/>
          </a:blip>
          <a:stretch>
            <a:fillRect/>
          </a:stretch>
        </p:blipFill>
        <p:spPr>
          <a:xfrm>
            <a:off x="7234757" y="366684"/>
            <a:ext cx="1461793" cy="932782"/>
          </a:xfrm>
          <a:prstGeom prst="rect">
            <a:avLst/>
          </a:prstGeom>
          <a:noFill/>
          <a:ln>
            <a:noFill/>
          </a:ln>
        </p:spPr>
      </p:pic>
      <p:pic>
        <p:nvPicPr>
          <p:cNvPr id="15" name="Google Shape;57;p1"/>
          <p:cNvPicPr preferRelativeResize="0"/>
          <p:nvPr/>
        </p:nvPicPr>
        <p:blipFill>
          <a:blip r:embed="rId2">
            <a:alphaModFix/>
          </a:blip>
          <a:stretch>
            <a:fillRect/>
          </a:stretch>
        </p:blipFill>
        <p:spPr>
          <a:xfrm>
            <a:off x="8789237" y="366684"/>
            <a:ext cx="1461793" cy="932782"/>
          </a:xfrm>
          <a:prstGeom prst="rect">
            <a:avLst/>
          </a:prstGeom>
          <a:noFill/>
          <a:ln>
            <a:noFill/>
          </a:ln>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198307" y="163606"/>
            <a:ext cx="6414527" cy="1231343"/>
          </a:xfrm>
        </p:spPr>
        <p:txBody>
          <a:bodyPr>
            <a:normAutofit fontScale="90000"/>
          </a:bodyPr>
          <a:lstStyle/>
          <a:p>
            <a:pPr lvl="0" algn="ctr"/>
            <a:r>
              <a:rPr lang="es-ES" b="1" dirty="0" smtClean="0">
                <a:solidFill>
                  <a:schemeClr val="lt1"/>
                </a:solidFill>
                <a:latin typeface="Calibri"/>
                <a:ea typeface="Calibri"/>
                <a:cs typeface="Calibri"/>
                <a:sym typeface="Calibri"/>
              </a:rPr>
              <a:t/>
            </a:r>
            <a:br>
              <a:rPr lang="es-ES" b="1" dirty="0" smtClean="0">
                <a:solidFill>
                  <a:schemeClr val="lt1"/>
                </a:solidFill>
                <a:latin typeface="Calibri"/>
                <a:ea typeface="Calibri"/>
                <a:cs typeface="Calibri"/>
                <a:sym typeface="Calibri"/>
              </a:rPr>
            </a:br>
            <a:r>
              <a:rPr lang="es-ES" b="1" dirty="0" smtClean="0">
                <a:solidFill>
                  <a:schemeClr val="lt1"/>
                </a:solidFill>
                <a:latin typeface="Calibri"/>
                <a:ea typeface="Calibri"/>
                <a:cs typeface="Calibri"/>
                <a:sym typeface="Calibri"/>
              </a:rPr>
              <a:t>DESARROLLO </a:t>
            </a:r>
            <a:r>
              <a:rPr lang="es-ES" b="1" dirty="0">
                <a:solidFill>
                  <a:schemeClr val="lt1"/>
                </a:solidFill>
                <a:latin typeface="Calibri"/>
                <a:ea typeface="Calibri"/>
                <a:cs typeface="Calibri"/>
                <a:sym typeface="Calibri"/>
              </a:rPr>
              <a:t>DE UN SOFTWARE</a:t>
            </a:r>
            <a:r>
              <a:rPr lang="es-ES" sz="6000" b="1" dirty="0">
                <a:solidFill>
                  <a:schemeClr val="lt1"/>
                </a:solidFill>
                <a:latin typeface="Calibri"/>
                <a:ea typeface="Calibri"/>
                <a:cs typeface="Calibri"/>
                <a:sym typeface="Calibri"/>
              </a:rPr>
              <a:t> </a:t>
            </a:r>
            <a:r>
              <a:rPr lang="es-ES" dirty="0"/>
              <a:t/>
            </a:r>
            <a:br>
              <a:rPr lang="es-ES" dirty="0"/>
            </a:br>
            <a:endParaRPr lang="es-CO"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B987FD05-8B8A-E978-366F-97DF799DBA37}"/>
              </a:ext>
            </a:extLst>
          </p:cNvPr>
          <p:cNvSpPr txBox="1">
            <a:spLocks/>
          </p:cNvSpPr>
          <p:nvPr/>
        </p:nvSpPr>
        <p:spPr>
          <a:xfrm>
            <a:off x="7213600" y="366684"/>
            <a:ext cx="1504108" cy="932782"/>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8" name="CuadroTexto 7">
            <a:extLst>
              <a:ext uri="{FF2B5EF4-FFF2-40B4-BE49-F238E27FC236}">
                <a16:creationId xmlns:a16="http://schemas.microsoft.com/office/drawing/2014/main" id="{EEC5FDC4-9A2A-F31D-6455-7D47B1B835F3}"/>
              </a:ext>
            </a:extLst>
          </p:cNvPr>
          <p:cNvSpPr txBox="1">
            <a:spLocks/>
          </p:cNvSpPr>
          <p:nvPr/>
        </p:nvSpPr>
        <p:spPr>
          <a:xfrm>
            <a:off x="8717708" y="366684"/>
            <a:ext cx="1604852" cy="932782"/>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pic>
        <p:nvPicPr>
          <p:cNvPr id="9" name="Google Shape;57;p1"/>
          <p:cNvPicPr preferRelativeResize="0"/>
          <p:nvPr/>
        </p:nvPicPr>
        <p:blipFill>
          <a:blip r:embed="rId2">
            <a:alphaModFix/>
          </a:blip>
          <a:stretch>
            <a:fillRect/>
          </a:stretch>
        </p:blipFill>
        <p:spPr>
          <a:xfrm>
            <a:off x="7314459" y="366684"/>
            <a:ext cx="1461793" cy="932782"/>
          </a:xfrm>
          <a:prstGeom prst="rect">
            <a:avLst/>
          </a:prstGeom>
          <a:noFill/>
          <a:ln>
            <a:noFill/>
          </a:ln>
        </p:spPr>
      </p:pic>
      <p:pic>
        <p:nvPicPr>
          <p:cNvPr id="10" name="Google Shape;57;p1"/>
          <p:cNvPicPr preferRelativeResize="0"/>
          <p:nvPr/>
        </p:nvPicPr>
        <p:blipFill>
          <a:blip r:embed="rId2">
            <a:alphaModFix/>
          </a:blip>
          <a:stretch>
            <a:fillRect/>
          </a:stretch>
        </p:blipFill>
        <p:spPr>
          <a:xfrm>
            <a:off x="8789237" y="366684"/>
            <a:ext cx="1461793" cy="932782"/>
          </a:xfrm>
          <a:prstGeom prst="rect">
            <a:avLst/>
          </a:prstGeom>
          <a:noFill/>
          <a:ln>
            <a:noFill/>
          </a:ln>
        </p:spPr>
      </p:pic>
      <p:pic>
        <p:nvPicPr>
          <p:cNvPr id="11" name="Google Shape;112;p6"/>
          <p:cNvPicPr preferRelativeResize="0"/>
          <p:nvPr/>
        </p:nvPicPr>
        <p:blipFill rotWithShape="1">
          <a:blip r:embed="rId3">
            <a:alphaModFix/>
          </a:blip>
          <a:srcRect l="4834" t="9024" r="5479"/>
          <a:stretch/>
        </p:blipFill>
        <p:spPr>
          <a:xfrm>
            <a:off x="382875" y="1844400"/>
            <a:ext cx="6851882" cy="4332880"/>
          </a:xfrm>
          <a:prstGeom prst="rect">
            <a:avLst/>
          </a:prstGeom>
          <a:noFill/>
          <a:ln>
            <a:noFill/>
          </a:ln>
        </p:spPr>
      </p:pic>
      <p:pic>
        <p:nvPicPr>
          <p:cNvPr id="12" name="Google Shape;111;p6"/>
          <p:cNvPicPr preferRelativeResize="0"/>
          <p:nvPr/>
        </p:nvPicPr>
        <p:blipFill>
          <a:blip r:embed="rId4">
            <a:alphaModFix/>
          </a:blip>
          <a:stretch>
            <a:fillRect/>
          </a:stretch>
        </p:blipFill>
        <p:spPr>
          <a:xfrm>
            <a:off x="7682376" y="2594222"/>
            <a:ext cx="3635864" cy="2833235"/>
          </a:xfrm>
          <a:prstGeom prst="rect">
            <a:avLst/>
          </a:prstGeom>
          <a:noFill/>
          <a:ln>
            <a:noFill/>
          </a:ln>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3522</TotalTime>
  <Words>551</Words>
  <Application>Microsoft Office PowerPoint</Application>
  <PresentationFormat>Panorámica</PresentationFormat>
  <Paragraphs>76</Paragraphs>
  <Slides>15</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Agency FB</vt:lpstr>
      <vt:lpstr>Arial</vt:lpstr>
      <vt:lpstr>Calibri</vt:lpstr>
      <vt:lpstr>Calibri Light</vt:lpstr>
      <vt:lpstr>Proxima Nova</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 </vt:lpstr>
      <vt:lpstr> Alcance </vt:lpstr>
      <vt:lpstr> DESARROLLO DE UN SOFTWARE  </vt:lpstr>
      <vt:lpstr> Técnica de levantamiento  de información </vt:lpstr>
      <vt:lpstr> Mapa de proceso </vt:lpstr>
      <vt:lpstr>Casos de uso </vt:lpstr>
      <vt:lpstr>Diagrama de clases</vt:lpstr>
      <vt:lpstr> Modelo entidad relación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leonardo</cp:lastModifiedBy>
  <cp:revision>73</cp:revision>
  <dcterms:created xsi:type="dcterms:W3CDTF">2020-10-01T23:51:28Z</dcterms:created>
  <dcterms:modified xsi:type="dcterms:W3CDTF">2023-05-05T02:07:04Z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